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10287000" cx="18288000"/>
  <p:notesSz cx="6858000" cy="9144000"/>
  <p:embeddedFontLst>
    <p:embeddedFont>
      <p:font typeface="Teko"/>
      <p:regular r:id="rId25"/>
      <p:bold r:id="rId26"/>
    </p:embeddedFont>
    <p:embeddedFont>
      <p:font typeface="Roboto Condensed"/>
      <p:bold r:id="rId27"/>
      <p:boldItalic r:id="rId28"/>
    </p:embeddedFont>
    <p:embeddedFont>
      <p:font typeface="Quicksand"/>
      <p:regular r:id="rId29"/>
      <p:bold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5" roundtripDataSignature="AMtx7mhX7US4KSGHYDcWdaCDj/kleX6A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1458D1D-8245-40D1-950D-EE645A773D64}">
  <a:tblStyle styleId="{31458D1D-8245-40D1-950D-EE645A773D6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eko-bold.fntdata"/><Relationship Id="rId25" Type="http://schemas.openxmlformats.org/officeDocument/2006/relationships/font" Target="fonts/Teko-regular.fntdata"/><Relationship Id="rId28" Type="http://schemas.openxmlformats.org/officeDocument/2006/relationships/font" Target="fonts/RobotoCondensed-boldItalic.fntdata"/><Relationship Id="rId27" Type="http://schemas.openxmlformats.org/officeDocument/2006/relationships/font" Target="fonts/RobotoCondense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Quicksan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regular.fntdata"/><Relationship Id="rId30" Type="http://schemas.openxmlformats.org/officeDocument/2006/relationships/font" Target="fonts/Quicksand-bold.fntdata"/><Relationship Id="rId11" Type="http://schemas.openxmlformats.org/officeDocument/2006/relationships/slide" Target="slides/slide5.xml"/><Relationship Id="rId33" Type="http://schemas.openxmlformats.org/officeDocument/2006/relationships/font" Target="fonts/CenturyGothic-italic.fntdata"/><Relationship Id="rId10" Type="http://schemas.openxmlformats.org/officeDocument/2006/relationships/slide" Target="slides/slide4.xml"/><Relationship Id="rId32" Type="http://schemas.openxmlformats.org/officeDocument/2006/relationships/font" Target="fonts/CenturyGothic-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CenturyGothic-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title page. It has the name of your company, and a one line description of what you do.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a:solidFill>
                  <a:schemeClr val="dk1"/>
                </a:solidFill>
              </a:rPr>
              <a:t>Announce your big idea. The one thing you do better than anyone else. You have 10 seconds to engage your audience i.e. the judges.</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Value Proposition Readiness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Unique Value Proposition (UVP)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value proposition is a promise of value to be delivered. It’s the primary reason a prospect should buy from you.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way to get your head around this is to think why are you different and why should your customer buy from you? </a:t>
            </a:r>
            <a:endParaRPr/>
          </a:p>
          <a:p>
            <a:pPr indent="0" lvl="0" marL="0" rtl="0" algn="l">
              <a:spcBef>
                <a:spcPts val="0"/>
              </a:spcBef>
              <a:spcAft>
                <a:spcPts val="0"/>
              </a:spcAft>
              <a:buNone/>
            </a:pPr>
            <a:r>
              <a:t/>
            </a:r>
            <a:endParaRPr/>
          </a:p>
        </p:txBody>
      </p:sp>
      <p:sp>
        <p:nvSpPr>
          <p:cNvPr id="321" name="Google Shape;32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Market Readiness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Channels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Channels can be email, social, CPC ads, blogs, articles, trade shows, radio &amp; TV, webinars, cold calling potential customers, networking with organizations and associations, testimonials/ evangelical marketing, Affiliate marketing, Advertising, SEO, and SEM. etc.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Identify the marketing channels from which you can capture customers/ clients / users.</a:t>
            </a:r>
            <a:br>
              <a:rPr b="0" lang="en-US"/>
            </a:br>
            <a:br>
              <a:rPr b="0" lang="en-US"/>
            </a:br>
            <a:r>
              <a:rPr b="0" i="0" lang="en-US" sz="1200" u="none" strike="noStrike">
                <a:solidFill>
                  <a:schemeClr val="dk1"/>
                </a:solidFill>
                <a:latin typeface="Calibri"/>
                <a:ea typeface="Calibri"/>
                <a:cs typeface="Calibri"/>
                <a:sym typeface="Calibri"/>
              </a:rPr>
              <a:t>For example, </a:t>
            </a:r>
            <a:endParaRPr b="0"/>
          </a:p>
        </p:txBody>
      </p:sp>
      <p:sp>
        <p:nvSpPr>
          <p:cNvPr id="350" name="Google Shape;3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Business Model Readiness Level </a:t>
            </a:r>
            <a:br>
              <a:rPr lang="en-US"/>
            </a:br>
            <a:br>
              <a:rPr lang="en-US"/>
            </a:br>
            <a:r>
              <a:rPr lang="en-US"/>
              <a:t>7  Revenue Streams </a:t>
            </a:r>
            <a:endParaRPr/>
          </a:p>
          <a:p>
            <a:pPr indent="0" lvl="0" marL="0" rtl="0" algn="l">
              <a:spcBef>
                <a:spcPts val="0"/>
              </a:spcBef>
              <a:spcAft>
                <a:spcPts val="0"/>
              </a:spcAft>
              <a:buNone/>
            </a:pPr>
            <a:br>
              <a:rPr lang="en-US"/>
            </a:br>
            <a:r>
              <a:rPr lang="en-US"/>
              <a:t>How will you generate revenue from your solution?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List your sources of revenue/ Revenue Model: For example: Subscription based, transaction based, project based, services based.</a:t>
            </a:r>
            <a:endParaRPr sz="1200">
              <a:solidFill>
                <a:schemeClr val="dk1"/>
              </a:solidFill>
              <a:latin typeface="Calibri"/>
              <a:ea typeface="Calibri"/>
              <a:cs typeface="Calibri"/>
              <a:sym typeface="Calibri"/>
            </a:endParaRPr>
          </a:p>
        </p:txBody>
      </p:sp>
      <p:sp>
        <p:nvSpPr>
          <p:cNvPr id="379" name="Google Shape;37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Teko"/>
                <a:ea typeface="Teko"/>
                <a:cs typeface="Teko"/>
                <a:sym typeface="Teko"/>
              </a:rPr>
              <a:t>Business Model Readiness Level </a:t>
            </a:r>
            <a:endParaRPr/>
          </a:p>
          <a:p>
            <a:pPr indent="0" lvl="0" marL="0" rtl="0" algn="l">
              <a:spcBef>
                <a:spcPts val="0"/>
              </a:spcBef>
              <a:spcAft>
                <a:spcPts val="0"/>
              </a:spcAft>
              <a:buNone/>
            </a:pPr>
            <a:r>
              <a:t/>
            </a:r>
            <a:endParaRPr/>
          </a:p>
          <a:p>
            <a:pPr indent="-232943" lvl="0" marL="232943" rtl="0" algn="l">
              <a:spcBef>
                <a:spcPts val="0"/>
              </a:spcBef>
              <a:spcAft>
                <a:spcPts val="0"/>
              </a:spcAft>
              <a:buClr>
                <a:schemeClr val="dk1"/>
              </a:buClr>
              <a:buSzPts val="1200"/>
              <a:buFont typeface="Calibri"/>
              <a:buAutoNum type="arabicPlain" startAt="8"/>
            </a:pPr>
            <a:r>
              <a:rPr lang="en-US"/>
              <a:t>Cost Structure </a:t>
            </a:r>
            <a:endParaRPr/>
          </a:p>
          <a:p>
            <a:pPr indent="0" lvl="0" marL="0" rtl="0" algn="l">
              <a:spcBef>
                <a:spcPts val="0"/>
              </a:spcBef>
              <a:spcAft>
                <a:spcPts val="0"/>
              </a:spcAft>
              <a:buNone/>
            </a:pPr>
            <a:r>
              <a:rPr lang="en-US"/>
              <a:t>What are your most important costs associated with developing and delivering your solution? </a:t>
            </a:r>
            <a:endParaRPr/>
          </a:p>
        </p:txBody>
      </p:sp>
      <p:sp>
        <p:nvSpPr>
          <p:cNvPr id="408" name="Google Shape;4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Teko"/>
                <a:ea typeface="Teko"/>
                <a:cs typeface="Teko"/>
                <a:sym typeface="Teko"/>
              </a:rPr>
              <a:t>Business Model Readiness Level </a:t>
            </a:r>
            <a:endParaRPr/>
          </a:p>
          <a:p>
            <a:pPr indent="0" lvl="0" marL="0" rtl="0" algn="l">
              <a:spcBef>
                <a:spcPts val="0"/>
              </a:spcBef>
              <a:spcAft>
                <a:spcPts val="0"/>
              </a:spcAft>
              <a:buNone/>
            </a:pPr>
            <a:r>
              <a:t/>
            </a:r>
            <a:endParaRPr/>
          </a:p>
          <a:p>
            <a:pPr indent="-232943" lvl="0" marL="232943" rtl="0" algn="l">
              <a:spcBef>
                <a:spcPts val="0"/>
              </a:spcBef>
              <a:spcAft>
                <a:spcPts val="0"/>
              </a:spcAft>
              <a:buClr>
                <a:schemeClr val="dk1"/>
              </a:buClr>
              <a:buSzPts val="1200"/>
              <a:buFont typeface="Calibri"/>
              <a:buAutoNum type="arabicPlain" startAt="8"/>
            </a:pPr>
            <a:r>
              <a:rPr lang="en-US"/>
              <a:t>Cost Structure </a:t>
            </a:r>
            <a:endParaRPr/>
          </a:p>
          <a:p>
            <a:pPr indent="0" lvl="0" marL="0" rtl="0" algn="l">
              <a:spcBef>
                <a:spcPts val="0"/>
              </a:spcBef>
              <a:spcAft>
                <a:spcPts val="0"/>
              </a:spcAft>
              <a:buNone/>
            </a:pPr>
            <a:r>
              <a:rPr lang="en-US"/>
              <a:t>What are your most important costs associated with developing and delivering your solution? </a:t>
            </a:r>
            <a:endParaRPr/>
          </a:p>
        </p:txBody>
      </p:sp>
      <p:sp>
        <p:nvSpPr>
          <p:cNvPr id="437" name="Google Shape;43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Investor / Exit Readiness Level </a:t>
            </a:r>
            <a:endParaRPr/>
          </a:p>
          <a:p>
            <a:pPr indent="0" lvl="0" marL="0" rtl="0" algn="l">
              <a:spcBef>
                <a:spcPts val="0"/>
              </a:spcBef>
              <a:spcAft>
                <a:spcPts val="0"/>
              </a:spcAft>
              <a:buNone/>
            </a:pPr>
            <a:r>
              <a:rPr lang="en-US"/>
              <a:t>Exit Strategy?</a:t>
            </a:r>
            <a:endParaRPr/>
          </a:p>
          <a:p>
            <a:pPr indent="0" lvl="0" marL="0" rtl="0" algn="l">
              <a:spcBef>
                <a:spcPts val="0"/>
              </a:spcBef>
              <a:spcAft>
                <a:spcPts val="0"/>
              </a:spcAft>
              <a:buNone/>
            </a:pPr>
            <a:r>
              <a:t/>
            </a:r>
            <a:endParaRPr/>
          </a:p>
        </p:txBody>
      </p:sp>
      <p:sp>
        <p:nvSpPr>
          <p:cNvPr id="466" name="Google Shape;46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Scale Readiness Level </a:t>
            </a:r>
            <a:endParaRPr/>
          </a:p>
          <a:p>
            <a:pPr indent="0" lvl="0" marL="0" rtl="0" algn="l">
              <a:spcBef>
                <a:spcPts val="0"/>
              </a:spcBef>
              <a:spcAft>
                <a:spcPts val="0"/>
              </a:spcAft>
              <a:buNone/>
            </a:pPr>
            <a:r>
              <a:rPr lang="en-US"/>
              <a:t>8. Key Metrics </a:t>
            </a:r>
            <a:endParaRPr/>
          </a:p>
          <a:p>
            <a:pPr indent="0" lvl="0" marL="0" rtl="0" algn="l">
              <a:spcBef>
                <a:spcPts val="0"/>
              </a:spcBef>
              <a:spcAft>
                <a:spcPts val="0"/>
              </a:spcAft>
              <a:buNone/>
            </a:pPr>
            <a:r>
              <a:rPr lang="en-US"/>
              <a:t>How will you measure the success of your startup’s business model?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example:</a:t>
            </a:r>
            <a:endParaRPr/>
          </a:p>
          <a:p>
            <a:pPr indent="0" lvl="0" marL="0" rtl="0" algn="l">
              <a:spcBef>
                <a:spcPts val="0"/>
              </a:spcBef>
              <a:spcAft>
                <a:spcPts val="0"/>
              </a:spcAft>
              <a:buNone/>
            </a:pPr>
            <a:r>
              <a:rPr lang="en-US"/>
              <a:t>Will you be able to achieve the MRR of 500K in the next 6 months?</a:t>
            </a:r>
            <a:endParaRPr/>
          </a:p>
        </p:txBody>
      </p:sp>
      <p:sp>
        <p:nvSpPr>
          <p:cNvPr id="495" name="Google Shape;49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Team Readiness Level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sz="1200">
                <a:latin typeface="Century Gothic"/>
                <a:ea typeface="Century Gothic"/>
                <a:cs typeface="Century Gothic"/>
                <a:sym typeface="Century Gothic"/>
              </a:rPr>
              <a:t>Define the Unfair Advantage</a:t>
            </a:r>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US" sz="1200">
                <a:latin typeface="Century Gothic"/>
                <a:ea typeface="Century Gothic"/>
                <a:cs typeface="Century Gothic"/>
                <a:sym typeface="Century Gothic"/>
              </a:rPr>
              <a:t>What sets you apart from your competitors? </a:t>
            </a:r>
            <a:endParaRPr/>
          </a:p>
          <a:p>
            <a:pPr indent="0" lvl="0" marL="0" rtl="0" algn="l">
              <a:spcBef>
                <a:spcPts val="0"/>
              </a:spcBef>
              <a:spcAft>
                <a:spcPts val="0"/>
              </a:spcAft>
              <a:buNone/>
            </a:pPr>
            <a:r>
              <a:t/>
            </a:r>
            <a:endParaRPr sz="1200">
              <a:latin typeface="Century Gothic"/>
              <a:ea typeface="Century Gothic"/>
              <a:cs typeface="Century Gothic"/>
              <a:sym typeface="Century Gothic"/>
            </a:endParaRPr>
          </a:p>
          <a:p>
            <a:pPr indent="0" lvl="0" marL="0" rtl="0" algn="l">
              <a:spcBef>
                <a:spcPts val="0"/>
              </a:spcBef>
              <a:spcAft>
                <a:spcPts val="0"/>
              </a:spcAft>
              <a:buNone/>
            </a:pPr>
            <a:r>
              <a:rPr lang="en-US" sz="1200">
                <a:latin typeface="Century Gothic"/>
                <a:ea typeface="Century Gothic"/>
                <a:cs typeface="Century Gothic"/>
                <a:sym typeface="Century Gothic"/>
              </a:rPr>
              <a:t>What do you bring on the table in terms of financial resources, human resources, technical skills, knowledge and network?</a:t>
            </a:r>
            <a:endParaRPr/>
          </a:p>
        </p:txBody>
      </p:sp>
      <p:sp>
        <p:nvSpPr>
          <p:cNvPr id="525" name="Google Shape;52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Linkedin Profile(s):</a:t>
            </a:r>
            <a:endParaRPr/>
          </a:p>
          <a:p>
            <a:pPr indent="0" lvl="0" marL="0" rtl="0" algn="l">
              <a:spcBef>
                <a:spcPts val="0"/>
              </a:spcBef>
              <a:spcAft>
                <a:spcPts val="0"/>
              </a:spcAft>
              <a:buNone/>
            </a:pPr>
            <a:r>
              <a:rPr lang="en-US"/>
              <a:t>Contact No. </a:t>
            </a:r>
            <a:endParaRPr/>
          </a:p>
          <a:p>
            <a:pPr indent="0" lvl="0" marL="0" rtl="0" algn="l">
              <a:spcBef>
                <a:spcPts val="0"/>
              </a:spcBef>
              <a:spcAft>
                <a:spcPts val="0"/>
              </a:spcAft>
              <a:buNone/>
            </a:pPr>
            <a:r>
              <a:rPr lang="en-US"/>
              <a:t>Social Media Handle(s) of the startup/ product: </a:t>
            </a:r>
            <a:endParaRPr/>
          </a:p>
          <a:p>
            <a:pPr indent="0" lvl="0" marL="0" rtl="0" algn="l">
              <a:spcBef>
                <a:spcPts val="0"/>
              </a:spcBef>
              <a:spcAft>
                <a:spcPts val="0"/>
              </a:spcAft>
              <a:buNone/>
            </a:pPr>
            <a:r>
              <a:rPr lang="en-US"/>
              <a:t>Website: </a:t>
            </a:r>
            <a:endParaRPr/>
          </a:p>
        </p:txBody>
      </p:sp>
      <p:sp>
        <p:nvSpPr>
          <p:cNvPr id="567" name="Google Shape;56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a:t>Why does your company exist?</a:t>
            </a:r>
            <a:br>
              <a:rPr i="0" lang="en-US"/>
            </a:br>
            <a:r>
              <a:rPr i="0" lang="en-US"/>
              <a:t>What core problem or need in the world are you solving, and why is it important to you?</a:t>
            </a:r>
            <a:endParaRPr/>
          </a:p>
          <a:p>
            <a:pPr indent="0" lvl="0" marL="0" rtl="0" algn="l">
              <a:spcBef>
                <a:spcPts val="0"/>
              </a:spcBef>
              <a:spcAft>
                <a:spcPts val="0"/>
              </a:spcAft>
              <a:buNone/>
            </a:pPr>
            <a:r>
              <a:t/>
            </a:r>
            <a:endParaRPr i="0"/>
          </a:p>
          <a:p>
            <a:pPr indent="0" lvl="0" marL="0" rtl="0" algn="l">
              <a:spcBef>
                <a:spcPts val="0"/>
              </a:spcBef>
              <a:spcAft>
                <a:spcPts val="0"/>
              </a:spcAft>
              <a:buNone/>
            </a:pPr>
            <a:r>
              <a:rPr b="1" i="0" lang="en-US"/>
              <a:t>How will you transform the industry or vertical you're operating in?</a:t>
            </a:r>
            <a:br>
              <a:rPr i="0" lang="en-US"/>
            </a:br>
            <a:r>
              <a:rPr i="0" lang="en-US"/>
              <a:t>What lasting changes will your company bring to your industry, and how will it stand out over time?</a:t>
            </a:r>
            <a:endParaRPr/>
          </a:p>
          <a:p>
            <a:pPr indent="0" lvl="0" marL="0" rtl="0" algn="l">
              <a:spcBef>
                <a:spcPts val="0"/>
              </a:spcBef>
              <a:spcAft>
                <a:spcPts val="0"/>
              </a:spcAft>
              <a:buNone/>
            </a:pPr>
            <a:r>
              <a:t/>
            </a:r>
            <a:endParaRPr b="1" i="0"/>
          </a:p>
          <a:p>
            <a:pPr indent="0" lvl="0" marL="0" rtl="0" algn="l">
              <a:spcBef>
                <a:spcPts val="0"/>
              </a:spcBef>
              <a:spcAft>
                <a:spcPts val="0"/>
              </a:spcAft>
              <a:buNone/>
            </a:pPr>
            <a:r>
              <a:rPr b="1" i="0" lang="en-US"/>
              <a:t>What positive impact will your product(s) and solution(s) create for the world at large?</a:t>
            </a:r>
            <a:br>
              <a:rPr i="0" lang="en-US"/>
            </a:br>
            <a:endParaRPr i="0"/>
          </a:p>
          <a:p>
            <a:pPr indent="0" lvl="0" marL="0" rtl="0" algn="l">
              <a:spcBef>
                <a:spcPts val="0"/>
              </a:spcBef>
              <a:spcAft>
                <a:spcPts val="0"/>
              </a:spcAft>
              <a:buNone/>
            </a:pPr>
            <a:r>
              <a:rPr i="0" lang="en-US"/>
              <a:t>How does your solution benefit not just your customers, but society, and how does it align with a greater purpose?</a:t>
            </a:r>
            <a:endParaRPr/>
          </a:p>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Actual vs Forecasted</a:t>
            </a:r>
            <a:endParaRPr/>
          </a:p>
        </p:txBody>
      </p:sp>
      <p:sp>
        <p:nvSpPr>
          <p:cNvPr id="129" name="Google Shape;12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Problem</a:t>
            </a:r>
            <a:endParaRPr/>
          </a:p>
          <a:p>
            <a:pPr indent="0" lvl="0" marL="0" rtl="0" algn="l">
              <a:spcBef>
                <a:spcPts val="0"/>
              </a:spcBef>
              <a:spcAft>
                <a:spcPts val="0"/>
              </a:spcAft>
              <a:buNone/>
            </a:pPr>
            <a:r>
              <a:rPr lang="en-US"/>
              <a:t>What specific problem are you solving for your customer?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Describe the pain or problem that you are alleviating or the pleasure you are providing to improve the quality of life of your customer/ client/ beneficiary.</a:t>
            </a:r>
            <a:endParaRPr/>
          </a:p>
          <a:p>
            <a:pPr indent="0" lvl="0" marL="0" rtl="0" algn="l">
              <a:spcBef>
                <a:spcPts val="0"/>
              </a:spcBef>
              <a:spcAft>
                <a:spcPts val="0"/>
              </a:spcAft>
              <a:buNone/>
            </a:pPr>
            <a:r>
              <a:rPr lang="en-US"/>
              <a:t>This is where you clearly state the problem. </a:t>
            </a:r>
            <a:r>
              <a:rPr lang="en-US">
                <a:solidFill>
                  <a:schemeClr val="dk1"/>
                </a:solidFill>
              </a:rPr>
              <a:t>Who you are solving it for, and the reasons why your target customer/users are frustrated with current solutions. </a:t>
            </a:r>
            <a:r>
              <a:rPr lang="en-US"/>
              <a:t>This is where you clearly state the problem. Who you are solving it for, and the reasons why your target customer/users are frustrated with current solutions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Each customer segment (CS) you are considering working with will have a set of problems that need solving. In this box try listing the one to three high-priority problems that your CS has. Without a problem to solve, you don’t have a product/service to offer.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4 types of pain points that customers are looking a solution for: </a:t>
            </a:r>
            <a:endParaRPr/>
          </a:p>
          <a:p>
            <a:pPr indent="0" lvl="0" marL="0" rtl="0" algn="l">
              <a:spcBef>
                <a:spcPts val="0"/>
              </a:spcBef>
              <a:spcAft>
                <a:spcPts val="0"/>
              </a:spcAft>
              <a:buNone/>
            </a:pPr>
            <a:r>
              <a:t/>
            </a:r>
            <a:endParaRPr/>
          </a:p>
          <a:p>
            <a:pPr indent="0" lvl="0" marL="0" rtl="0" algn="l">
              <a:spcBef>
                <a:spcPts val="0"/>
              </a:spcBef>
              <a:spcAft>
                <a:spcPts val="0"/>
              </a:spcAft>
              <a:buNone/>
            </a:pPr>
            <a:r>
              <a:rPr b="1" i="0" lang="en-US" sz="1200" u="none" strike="noStrike">
                <a:solidFill>
                  <a:schemeClr val="dk1"/>
                </a:solidFill>
                <a:latin typeface="Calibri"/>
                <a:ea typeface="Calibri"/>
                <a:cs typeface="Calibri"/>
                <a:sym typeface="Calibri"/>
              </a:rPr>
              <a:t>Financial Pain Points: </a:t>
            </a:r>
            <a:r>
              <a:rPr b="0" i="0" lang="en-US" sz="1200" u="none" strike="noStrike">
                <a:solidFill>
                  <a:schemeClr val="dk1"/>
                </a:solidFill>
                <a:latin typeface="Calibri"/>
                <a:ea typeface="Calibri"/>
                <a:cs typeface="Calibri"/>
                <a:sym typeface="Calibri"/>
              </a:rPr>
              <a:t>Your prospects (potential customers)  are spending too much money on their current provider/solution/products and want to reduce their spend</a:t>
            </a:r>
            <a:br>
              <a:rPr b="0" lang="en-US"/>
            </a:br>
            <a:r>
              <a:rPr b="1" i="0" lang="en-US" sz="1200" u="none" strike="noStrike">
                <a:solidFill>
                  <a:schemeClr val="dk1"/>
                </a:solidFill>
                <a:latin typeface="Calibri"/>
                <a:ea typeface="Calibri"/>
                <a:cs typeface="Calibri"/>
                <a:sym typeface="Calibri"/>
              </a:rPr>
              <a:t>Productivity Pain Points: </a:t>
            </a:r>
            <a:r>
              <a:rPr b="0" i="0" lang="en-US" sz="1200" u="none" strike="noStrike">
                <a:solidFill>
                  <a:schemeClr val="dk1"/>
                </a:solidFill>
                <a:latin typeface="Calibri"/>
                <a:ea typeface="Calibri"/>
                <a:cs typeface="Calibri"/>
                <a:sym typeface="Calibri"/>
              </a:rPr>
              <a:t>Your prospects are wasting too much time using their current provider/solution/products or want to use their time more efficiently</a:t>
            </a:r>
            <a:br>
              <a:rPr b="0" lang="en-US"/>
            </a:br>
            <a:r>
              <a:rPr b="1" i="0" lang="en-US" sz="1200" u="none" strike="noStrike">
                <a:solidFill>
                  <a:schemeClr val="dk1"/>
                </a:solidFill>
                <a:latin typeface="Calibri"/>
                <a:ea typeface="Calibri"/>
                <a:cs typeface="Calibri"/>
                <a:sym typeface="Calibri"/>
              </a:rPr>
              <a:t>Process Pain Points: </a:t>
            </a:r>
            <a:r>
              <a:rPr b="0" i="0" lang="en-US" sz="1200" u="none" strike="noStrike">
                <a:solidFill>
                  <a:schemeClr val="dk1"/>
                </a:solidFill>
                <a:latin typeface="Calibri"/>
                <a:ea typeface="Calibri"/>
                <a:cs typeface="Calibri"/>
                <a:sym typeface="Calibri"/>
              </a:rPr>
              <a:t>Your prospects want to improve internal processes, such as assigning leads to sales reps or nurturing lower-priority leads</a:t>
            </a:r>
            <a:br>
              <a:rPr b="0" lang="en-US"/>
            </a:br>
            <a:r>
              <a:rPr b="1" i="0" lang="en-US" sz="1200" u="none" strike="noStrike">
                <a:solidFill>
                  <a:schemeClr val="dk1"/>
                </a:solidFill>
                <a:latin typeface="Calibri"/>
                <a:ea typeface="Calibri"/>
                <a:cs typeface="Calibri"/>
                <a:sym typeface="Calibri"/>
              </a:rPr>
              <a:t>Support Pain Points: </a:t>
            </a:r>
            <a:r>
              <a:rPr b="0" i="0" lang="en-US" sz="1200" u="none" strike="noStrike">
                <a:solidFill>
                  <a:schemeClr val="dk1"/>
                </a:solidFill>
                <a:latin typeface="Calibri"/>
                <a:ea typeface="Calibri"/>
                <a:cs typeface="Calibri"/>
                <a:sym typeface="Calibri"/>
              </a:rPr>
              <a:t>Your prospects aren’t receiving the support they need at critical stages of the customer journey or sales process</a:t>
            </a:r>
            <a:endParaRPr b="0"/>
          </a:p>
          <a:p>
            <a:pPr indent="0" lvl="0" marL="0" rtl="0" algn="l">
              <a:spcBef>
                <a:spcPts val="0"/>
              </a:spcBef>
              <a:spcAft>
                <a:spcPts val="0"/>
              </a:spcAft>
              <a:buNone/>
            </a:pPr>
            <a:r>
              <a:t/>
            </a:r>
            <a:endParaRPr/>
          </a:p>
        </p:txBody>
      </p:sp>
      <p:sp>
        <p:nvSpPr>
          <p:cNvPr id="141" name="Google Shape;14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Product Readiness Level </a:t>
            </a:r>
            <a:br>
              <a:rPr lang="en-US"/>
            </a:br>
            <a:r>
              <a:rPr lang="en-US"/>
              <a:t>5  Solution  </a:t>
            </a:r>
            <a:br>
              <a:rPr lang="en-US"/>
            </a:br>
            <a:br>
              <a:rPr lang="en-US"/>
            </a:br>
            <a:r>
              <a:rPr lang="en-US"/>
              <a:t>What is the minimum viable product (MVP) that embodies your UVP? </a:t>
            </a:r>
            <a:endParaRPr/>
          </a:p>
          <a:p>
            <a:pPr indent="0" lvl="0" marL="0" rtl="0" algn="l">
              <a:spcBef>
                <a:spcPts val="0"/>
              </a:spcBef>
              <a:spcAft>
                <a:spcPts val="0"/>
              </a:spcAft>
              <a:buNone/>
            </a:pPr>
            <a:r>
              <a:rPr lang="en-US">
                <a:solidFill>
                  <a:schemeClr val="dk1"/>
                </a:solidFill>
              </a:rPr>
              <a:t>Product or Service MVP : What your product or service is and how it works in three simple steps. </a:t>
            </a:r>
            <a:endParaRPr/>
          </a:p>
          <a:p>
            <a:pPr indent="0" lvl="0" marL="0" rtl="0" algn="l">
              <a:spcBef>
                <a:spcPts val="0"/>
              </a:spcBef>
              <a:spcAft>
                <a:spcPts val="0"/>
              </a:spcAft>
              <a:buNone/>
            </a:pPr>
            <a:r>
              <a:rPr lang="en-US">
                <a:solidFill>
                  <a:schemeClr val="dk1"/>
                </a:solidFill>
              </a:rPr>
              <a:t>Show screenshots/mockups of the product if possible </a:t>
            </a:r>
            <a:endParaRPr/>
          </a:p>
        </p:txBody>
      </p:sp>
      <p:sp>
        <p:nvSpPr>
          <p:cNvPr id="171" name="Google Shape;1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Market Readiness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Channels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Channels can be email, social, CPC ads, blogs, articles, trade shows, radio &amp; TV, webinars, cold calling potential customers, networking with organizations and associations, testimonials/ evangelical marketing, Affiliate marketing, Advertising, SEO, and SEM. etc.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Identify the marketing channels from which you can capture customers/ clients / users.</a:t>
            </a:r>
            <a:br>
              <a:rPr b="0" lang="en-US"/>
            </a:br>
            <a:br>
              <a:rPr b="0" lang="en-US"/>
            </a:br>
            <a:r>
              <a:rPr b="0" i="0" lang="en-US" sz="1200" u="none" strike="noStrike">
                <a:solidFill>
                  <a:schemeClr val="dk1"/>
                </a:solidFill>
                <a:latin typeface="Calibri"/>
                <a:ea typeface="Calibri"/>
                <a:cs typeface="Calibri"/>
                <a:sym typeface="Calibri"/>
              </a:rPr>
              <a:t>For example, </a:t>
            </a:r>
            <a:endParaRPr b="0"/>
          </a:p>
        </p:txBody>
      </p:sp>
      <p:sp>
        <p:nvSpPr>
          <p:cNvPr id="201" name="Google Shape;2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Customer Segments</a:t>
            </a:r>
            <a:br>
              <a:rPr lang="en-US"/>
            </a:br>
            <a:r>
              <a:rPr lang="en-US"/>
              <a:t>Who are the specific groups of people experiencing this problem?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30" name="Google Shape;23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TAM (Total Addressable Market): </a:t>
            </a:r>
            <a:r>
              <a:rPr lang="en-US"/>
              <a:t>The maximum potential demand of a specific market. TAM refers to the total market demand for a product or service. It’s the maximum amount of revenue a business can generate by selling its product or service in a specific market. TAM is most useful for businesses to objectively estimate a specific market’s potential for growth. This data also helps companies figure out product market fit.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If your market is Pakistan then Your TAM shouldn’t be less than PKR 5 Million and it shouldn’t be more than PKR 20 Million. </a:t>
            </a:r>
            <a:endParaRPr/>
          </a:p>
          <a:p>
            <a:pPr indent="0" lvl="0" marL="0" rtl="0" algn="l">
              <a:spcBef>
                <a:spcPts val="0"/>
              </a:spcBef>
              <a:spcAft>
                <a:spcPts val="0"/>
              </a:spcAft>
              <a:buNone/>
            </a:pPr>
            <a:r>
              <a:t/>
            </a:r>
            <a:endParaRPr b="1"/>
          </a:p>
          <a:p>
            <a:pPr indent="0" lvl="0" marL="0" marR="0" rtl="0" algn="l">
              <a:lnSpc>
                <a:spcPct val="100000"/>
              </a:lnSpc>
              <a:spcBef>
                <a:spcPts val="0"/>
              </a:spcBef>
              <a:spcAft>
                <a:spcPts val="0"/>
              </a:spcAft>
              <a:buClr>
                <a:schemeClr val="dk1"/>
              </a:buClr>
              <a:buSzPts val="1200"/>
              <a:buFont typeface="Calibri"/>
              <a:buNone/>
            </a:pPr>
            <a:r>
              <a:rPr b="1" lang="en-US"/>
              <a:t>SAM (Serviceable Addressable Market): </a:t>
            </a:r>
            <a:r>
              <a:rPr lang="en-US"/>
              <a:t>The size of the TAM you can reasonably target as you build your audience. Due to the limitations of your business model, which might include your specialization or geographic limitations, among other variables, you’ll have a tough time servicing your total addressable market. SAM is a segment of TAM you can use to identify the addressable potential of a market segment, or the amount you can realistically market to, making it easier to estimate revenue and audience targets. SAM is most useful for businesses to objectively estimate the part of the market they can acquire to figure out their targets.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SOM (Serviceable Obtainable Market): </a:t>
            </a:r>
            <a:r>
              <a:rPr lang="en-US"/>
              <a:t>The size of the SAM you can potentially convert. Unless you're a monopoly, you most likely can’t capture 100% of your serviceable addressable market. Even if you only have one competitor, it would still be extremely difficult to convince an entire market to only buy your product or service. That’s why it’s crucial to measure your serviceable obtainable market to estimate how many customers would realistically benefit from buying your product or service.</a:t>
            </a:r>
            <a:endParaRPr/>
          </a:p>
        </p:txBody>
      </p:sp>
      <p:sp>
        <p:nvSpPr>
          <p:cNvPr id="263" name="Google Shape;26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Value Proposition Readiness Level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Unique Value Proposition (UVP)  </a:t>
            </a:r>
            <a:endParaRPr/>
          </a:p>
          <a:p>
            <a:pPr indent="0" lvl="0" marL="0" rtl="0" algn="l">
              <a:spcBef>
                <a:spcPts val="0"/>
              </a:spcBef>
              <a:spcAft>
                <a:spcPts val="0"/>
              </a:spcAft>
              <a:buNone/>
            </a:pPr>
            <a:r>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value proposition is a promise of value to be delivered. It’s the primary reason a prospect should buy from you.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 way to get your head around this is to think why are you different and why should your customer buy from you? </a:t>
            </a:r>
            <a:endParaRPr/>
          </a:p>
        </p:txBody>
      </p:sp>
      <p:sp>
        <p:nvSpPr>
          <p:cNvPr id="292" name="Google Shape;2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1792288" y="612775"/>
            <a:ext cx="5486400" cy="4114800"/>
          </a:xfrm>
          <a:prstGeom prst="rect">
            <a:avLst/>
          </a:prstGeom>
          <a:noFill/>
          <a:ln>
            <a:noFill/>
          </a:ln>
        </p:spPr>
      </p:sp>
      <p:sp>
        <p:nvSpPr>
          <p:cNvPr id="68" name="Google Shape;68;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23.png"/><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4.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88" name="Shape 88"/>
        <p:cNvGrpSpPr/>
        <p:nvPr/>
      </p:nvGrpSpPr>
      <p:grpSpPr>
        <a:xfrm>
          <a:off x="0" y="0"/>
          <a:ext cx="0" cy="0"/>
          <a:chOff x="0" y="0"/>
          <a:chExt cx="0" cy="0"/>
        </a:xfrm>
      </p:grpSpPr>
      <p:sp>
        <p:nvSpPr>
          <p:cNvPr id="89" name="Google Shape;89;p1"/>
          <p:cNvSpPr/>
          <p:nvPr/>
        </p:nvSpPr>
        <p:spPr>
          <a:xfrm>
            <a:off x="15047759" y="3749017"/>
            <a:ext cx="3240241" cy="6504134"/>
          </a:xfrm>
          <a:custGeom>
            <a:rect b="b" l="l" r="r" t="t"/>
            <a:pathLst>
              <a:path extrusionOk="0" h="6504134" w="3240241">
                <a:moveTo>
                  <a:pt x="0" y="0"/>
                </a:moveTo>
                <a:lnTo>
                  <a:pt x="3240241" y="0"/>
                </a:lnTo>
                <a:lnTo>
                  <a:pt x="3240241" y="6504133"/>
                </a:lnTo>
                <a:lnTo>
                  <a:pt x="0" y="6504133"/>
                </a:lnTo>
                <a:lnTo>
                  <a:pt x="0" y="0"/>
                </a:lnTo>
                <a:close/>
              </a:path>
            </a:pathLst>
          </a:custGeom>
          <a:blipFill rotWithShape="1">
            <a:blip r:embed="rId3">
              <a:alphaModFix/>
            </a:blip>
            <a:stretch>
              <a:fillRect b="0" l="0" r="0" t="0"/>
            </a:stretch>
          </a:blipFill>
          <a:ln>
            <a:noFill/>
          </a:ln>
        </p:spPr>
      </p:sp>
      <p:grpSp>
        <p:nvGrpSpPr>
          <p:cNvPr id="90" name="Google Shape;90;p1"/>
          <p:cNvGrpSpPr/>
          <p:nvPr/>
        </p:nvGrpSpPr>
        <p:grpSpPr>
          <a:xfrm>
            <a:off x="13032403" y="-1520635"/>
            <a:ext cx="5255597" cy="13255940"/>
            <a:chOff x="0" y="-19050"/>
            <a:chExt cx="1384190" cy="3491277"/>
          </a:xfrm>
        </p:grpSpPr>
        <p:sp>
          <p:nvSpPr>
            <p:cNvPr id="91" name="Google Shape;91;p1"/>
            <p:cNvSpPr/>
            <p:nvPr/>
          </p:nvSpPr>
          <p:spPr>
            <a:xfrm>
              <a:off x="0" y="0"/>
              <a:ext cx="1384190" cy="3472226"/>
            </a:xfrm>
            <a:custGeom>
              <a:rect b="b" l="l" r="r" t="t"/>
              <a:pathLst>
                <a:path extrusionOk="0" h="3472226" w="1384190">
                  <a:moveTo>
                    <a:pt x="0" y="0"/>
                  </a:moveTo>
                  <a:lnTo>
                    <a:pt x="1384190" y="0"/>
                  </a:lnTo>
                  <a:lnTo>
                    <a:pt x="1384190" y="3472226"/>
                  </a:lnTo>
                  <a:lnTo>
                    <a:pt x="0" y="3472226"/>
                  </a:lnTo>
                  <a:close/>
                </a:path>
              </a:pathLst>
            </a:custGeom>
            <a:solidFill>
              <a:srgbClr val="188C8C"/>
            </a:solidFill>
            <a:ln>
              <a:noFill/>
            </a:ln>
          </p:spPr>
        </p:sp>
        <p:sp>
          <p:nvSpPr>
            <p:cNvPr id="92" name="Google Shape;92;p1"/>
            <p:cNvSpPr txBox="1"/>
            <p:nvPr/>
          </p:nvSpPr>
          <p:spPr>
            <a:xfrm>
              <a:off x="0" y="-19050"/>
              <a:ext cx="1384190" cy="3491277"/>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 name="Google Shape;93;p1"/>
          <p:cNvSpPr/>
          <p:nvPr/>
        </p:nvSpPr>
        <p:spPr>
          <a:xfrm>
            <a:off x="9432880" y="1526000"/>
            <a:ext cx="7234999" cy="7234999"/>
          </a:xfrm>
          <a:custGeom>
            <a:rect b="b" l="l" r="r" t="t"/>
            <a:pathLst>
              <a:path extrusionOk="0" h="7234999" w="7234999">
                <a:moveTo>
                  <a:pt x="0" y="0"/>
                </a:moveTo>
                <a:lnTo>
                  <a:pt x="7234999" y="0"/>
                </a:lnTo>
                <a:lnTo>
                  <a:pt x="7234999" y="7235000"/>
                </a:lnTo>
                <a:lnTo>
                  <a:pt x="0" y="7235000"/>
                </a:lnTo>
                <a:lnTo>
                  <a:pt x="0" y="0"/>
                </a:lnTo>
                <a:close/>
              </a:path>
            </a:pathLst>
          </a:custGeom>
          <a:blipFill rotWithShape="1">
            <a:blip r:embed="rId4">
              <a:alphaModFix/>
            </a:blip>
            <a:stretch>
              <a:fillRect b="0" l="0" r="0" t="0"/>
            </a:stretch>
          </a:blipFill>
          <a:ln>
            <a:noFill/>
          </a:ln>
        </p:spPr>
      </p:sp>
      <p:sp>
        <p:nvSpPr>
          <p:cNvPr id="94" name="Google Shape;94;p1"/>
          <p:cNvSpPr/>
          <p:nvPr/>
        </p:nvSpPr>
        <p:spPr>
          <a:xfrm>
            <a:off x="10106590" y="2199722"/>
            <a:ext cx="5887580" cy="588755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1"/>
          <p:cNvGrpSpPr/>
          <p:nvPr/>
        </p:nvGrpSpPr>
        <p:grpSpPr>
          <a:xfrm>
            <a:off x="1057435" y="3417165"/>
            <a:ext cx="78988" cy="3634682"/>
            <a:chOff x="0" y="-19050"/>
            <a:chExt cx="20803" cy="957283"/>
          </a:xfrm>
        </p:grpSpPr>
        <p:sp>
          <p:nvSpPr>
            <p:cNvPr id="96" name="Google Shape;96;p1"/>
            <p:cNvSpPr/>
            <p:nvPr/>
          </p:nvSpPr>
          <p:spPr>
            <a:xfrm>
              <a:off x="0" y="0"/>
              <a:ext cx="20803" cy="938233"/>
            </a:xfrm>
            <a:custGeom>
              <a:rect b="b" l="l" r="r" t="t"/>
              <a:pathLst>
                <a:path extrusionOk="0" h="938233" w="20803">
                  <a:moveTo>
                    <a:pt x="0" y="0"/>
                  </a:moveTo>
                  <a:lnTo>
                    <a:pt x="20803" y="0"/>
                  </a:lnTo>
                  <a:lnTo>
                    <a:pt x="20803" y="938233"/>
                  </a:lnTo>
                  <a:lnTo>
                    <a:pt x="0" y="938233"/>
                  </a:lnTo>
                  <a:close/>
                </a:path>
              </a:pathLst>
            </a:custGeom>
            <a:solidFill>
              <a:srgbClr val="E2E34F"/>
            </a:solidFill>
            <a:ln>
              <a:noFill/>
            </a:ln>
          </p:spPr>
        </p:sp>
        <p:sp>
          <p:nvSpPr>
            <p:cNvPr id="97" name="Google Shape;97;p1"/>
            <p:cNvSpPr txBox="1"/>
            <p:nvPr/>
          </p:nvSpPr>
          <p:spPr>
            <a:xfrm>
              <a:off x="0" y="-19050"/>
              <a:ext cx="20803" cy="957283"/>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1"/>
          <p:cNvSpPr txBox="1"/>
          <p:nvPr/>
        </p:nvSpPr>
        <p:spPr>
          <a:xfrm>
            <a:off x="1387521" y="3728098"/>
            <a:ext cx="7214594" cy="1231234"/>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1" i="0" lang="en-US" sz="7507" u="none" cap="none" strike="noStrike">
                <a:solidFill>
                  <a:srgbClr val="191919"/>
                </a:solidFill>
                <a:latin typeface="Arial"/>
                <a:ea typeface="Arial"/>
                <a:cs typeface="Arial"/>
                <a:sym typeface="Arial"/>
              </a:rPr>
              <a:t>Title &amp; Logo of</a:t>
            </a:r>
            <a:endParaRPr b="1" i="0" sz="7507" u="none" cap="none" strike="noStrike">
              <a:solidFill>
                <a:srgbClr val="191919"/>
              </a:solidFill>
              <a:latin typeface="Arial"/>
              <a:ea typeface="Arial"/>
              <a:cs typeface="Arial"/>
              <a:sym typeface="Arial"/>
            </a:endParaRPr>
          </a:p>
        </p:txBody>
      </p:sp>
      <p:sp>
        <p:nvSpPr>
          <p:cNvPr id="99" name="Google Shape;99;p1"/>
          <p:cNvSpPr txBox="1"/>
          <p:nvPr/>
        </p:nvSpPr>
        <p:spPr>
          <a:xfrm>
            <a:off x="1387521" y="4870734"/>
            <a:ext cx="8293800" cy="1100100"/>
          </a:xfrm>
          <a:prstGeom prst="rect">
            <a:avLst/>
          </a:prstGeom>
          <a:noFill/>
          <a:ln>
            <a:noFill/>
          </a:ln>
        </p:spPr>
        <p:txBody>
          <a:bodyPr anchorCtr="0" anchor="t" bIns="0" lIns="0" spcFirstLastPara="1" rIns="0" wrap="square" tIns="0">
            <a:spAutoFit/>
          </a:bodyPr>
          <a:lstStyle/>
          <a:p>
            <a:pPr indent="0" lvl="0" marL="0" marR="0" rtl="0" algn="l">
              <a:lnSpc>
                <a:spcPct val="139997"/>
              </a:lnSpc>
              <a:spcBef>
                <a:spcPts val="0"/>
              </a:spcBef>
              <a:spcAft>
                <a:spcPts val="0"/>
              </a:spcAft>
              <a:buNone/>
            </a:pPr>
            <a:r>
              <a:rPr b="1" i="0" lang="en-US" sz="7148" u="none" cap="none" strike="noStrike">
                <a:solidFill>
                  <a:srgbClr val="191919"/>
                </a:solidFill>
                <a:latin typeface="Arial"/>
                <a:ea typeface="Arial"/>
                <a:cs typeface="Arial"/>
                <a:sym typeface="Arial"/>
              </a:rPr>
              <a:t>Company </a:t>
            </a:r>
            <a:endParaRPr/>
          </a:p>
        </p:txBody>
      </p:sp>
      <p:sp>
        <p:nvSpPr>
          <p:cNvPr id="100" name="Google Shape;100;p1"/>
          <p:cNvSpPr txBox="1"/>
          <p:nvPr/>
        </p:nvSpPr>
        <p:spPr>
          <a:xfrm>
            <a:off x="1359207" y="6260795"/>
            <a:ext cx="7038826" cy="529590"/>
          </a:xfrm>
          <a:prstGeom prst="rect">
            <a:avLst/>
          </a:prstGeom>
          <a:noFill/>
          <a:ln>
            <a:noFill/>
          </a:ln>
        </p:spPr>
        <p:txBody>
          <a:bodyPr anchorCtr="0" anchor="t" bIns="0" lIns="0" spcFirstLastPara="1" rIns="0" wrap="square" tIns="0">
            <a:spAutoFit/>
          </a:bodyPr>
          <a:lstStyle/>
          <a:p>
            <a:pPr indent="0" lvl="0" marL="0" marR="0" rtl="0" algn="ctr">
              <a:lnSpc>
                <a:spcPct val="130009"/>
              </a:lnSpc>
              <a:spcBef>
                <a:spcPts val="0"/>
              </a:spcBef>
              <a:spcAft>
                <a:spcPts val="0"/>
              </a:spcAft>
              <a:buNone/>
            </a:pPr>
            <a:r>
              <a:rPr b="0" i="0" lang="en-US" sz="3299" u="none" cap="none" strike="noStrike">
                <a:solidFill>
                  <a:srgbClr val="191919"/>
                </a:solidFill>
                <a:latin typeface="Quicksand"/>
                <a:ea typeface="Quicksand"/>
                <a:cs typeface="Quicksand"/>
                <a:sym typeface="Quicksand"/>
              </a:rPr>
              <a:t>One liner description of what you do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10"/>
          <p:cNvSpPr txBox="1"/>
          <p:nvPr/>
        </p:nvSpPr>
        <p:spPr>
          <a:xfrm>
            <a:off x="1777219" y="2587304"/>
            <a:ext cx="112710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8</a:t>
            </a:r>
            <a:r>
              <a:rPr b="1" lang="en-US" sz="4692">
                <a:solidFill>
                  <a:srgbClr val="191919"/>
                </a:solidFill>
                <a:latin typeface="Roboto Condensed"/>
                <a:ea typeface="Roboto Condensed"/>
                <a:cs typeface="Roboto Condensed"/>
                <a:sym typeface="Roboto Condensed"/>
              </a:rPr>
              <a:t>. Competitor Analysis / Existing Alternatives</a:t>
            </a:r>
            <a:endParaRPr/>
          </a:p>
        </p:txBody>
      </p:sp>
      <p:sp>
        <p:nvSpPr>
          <p:cNvPr id="324" name="Google Shape;324;p10"/>
          <p:cNvSpPr txBox="1"/>
          <p:nvPr/>
        </p:nvSpPr>
        <p:spPr>
          <a:xfrm>
            <a:off x="1777219" y="3529000"/>
            <a:ext cx="13837200" cy="4080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Who are your 5 biggest competitors (nationally or internationally)?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b="1" lang="en-US" sz="3314">
                <a:solidFill>
                  <a:srgbClr val="343432"/>
                </a:solidFill>
                <a:latin typeface="Quicksand"/>
                <a:ea typeface="Quicksand"/>
                <a:cs typeface="Quicksand"/>
                <a:sym typeface="Quicksand"/>
              </a:rPr>
              <a:t>or </a:t>
            </a:r>
            <a:endParaRPr/>
          </a:p>
          <a:p>
            <a:pPr indent="0" lvl="0" marL="0" marR="0" rtl="0" algn="l">
              <a:lnSpc>
                <a:spcPct val="50000"/>
              </a:lnSpc>
              <a:spcBef>
                <a:spcPts val="0"/>
              </a:spcBef>
              <a:spcAft>
                <a:spcPts val="0"/>
              </a:spcAft>
              <a:buNone/>
            </a:pPr>
            <a:r>
              <a:t/>
            </a:r>
            <a:endParaRPr b="1"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What are the 5 alternatives available in the market that your prospect customers/clients/users are using to solve their problem(s)?</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325" name="Google Shape;325;p10"/>
          <p:cNvGrpSpPr/>
          <p:nvPr/>
        </p:nvGrpSpPr>
        <p:grpSpPr>
          <a:xfrm>
            <a:off x="-3368737" y="7456637"/>
            <a:ext cx="5578409" cy="5578409"/>
            <a:chOff x="0" y="0"/>
            <a:chExt cx="812800" cy="812800"/>
          </a:xfrm>
        </p:grpSpPr>
        <p:sp>
          <p:nvSpPr>
            <p:cNvPr id="326" name="Google Shape;326;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28" name="Google Shape;328;p10"/>
          <p:cNvGrpSpPr/>
          <p:nvPr/>
        </p:nvGrpSpPr>
        <p:grpSpPr>
          <a:xfrm>
            <a:off x="2312575" y="7386833"/>
            <a:ext cx="452486" cy="452486"/>
            <a:chOff x="0" y="0"/>
            <a:chExt cx="812800" cy="812800"/>
          </a:xfrm>
        </p:grpSpPr>
        <p:sp>
          <p:nvSpPr>
            <p:cNvPr id="329" name="Google Shape;32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1" name="Google Shape;331;p10"/>
          <p:cNvGrpSpPr/>
          <p:nvPr/>
        </p:nvGrpSpPr>
        <p:grpSpPr>
          <a:xfrm>
            <a:off x="15017929" y="-2533783"/>
            <a:ext cx="5002094" cy="5002094"/>
            <a:chOff x="0" y="0"/>
            <a:chExt cx="812800" cy="812800"/>
          </a:xfrm>
        </p:grpSpPr>
        <p:sp>
          <p:nvSpPr>
            <p:cNvPr id="332" name="Google Shape;332;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4" name="Google Shape;334;p10"/>
          <p:cNvGrpSpPr/>
          <p:nvPr/>
        </p:nvGrpSpPr>
        <p:grpSpPr>
          <a:xfrm>
            <a:off x="3437735" y="8769753"/>
            <a:ext cx="1183437" cy="1183437"/>
            <a:chOff x="0" y="0"/>
            <a:chExt cx="812800" cy="812800"/>
          </a:xfrm>
        </p:grpSpPr>
        <p:sp>
          <p:nvSpPr>
            <p:cNvPr id="335" name="Google Shape;335;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37" name="Google Shape;337;p10"/>
          <p:cNvGrpSpPr/>
          <p:nvPr/>
        </p:nvGrpSpPr>
        <p:grpSpPr>
          <a:xfrm>
            <a:off x="16113923" y="9258300"/>
            <a:ext cx="327444" cy="327444"/>
            <a:chOff x="0" y="0"/>
            <a:chExt cx="812800" cy="812800"/>
          </a:xfrm>
        </p:grpSpPr>
        <p:sp>
          <p:nvSpPr>
            <p:cNvPr id="338" name="Google Shape;338;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0" name="Google Shape;340;p10"/>
          <p:cNvGrpSpPr/>
          <p:nvPr/>
        </p:nvGrpSpPr>
        <p:grpSpPr>
          <a:xfrm>
            <a:off x="15648108" y="9258300"/>
            <a:ext cx="327444" cy="327444"/>
            <a:chOff x="0" y="0"/>
            <a:chExt cx="812800" cy="812800"/>
          </a:xfrm>
        </p:grpSpPr>
        <p:sp>
          <p:nvSpPr>
            <p:cNvPr id="341" name="Google Shape;341;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3" name="Google Shape;343;p10"/>
          <p:cNvGrpSpPr/>
          <p:nvPr/>
        </p:nvGrpSpPr>
        <p:grpSpPr>
          <a:xfrm>
            <a:off x="15161723" y="9258300"/>
            <a:ext cx="327444" cy="327444"/>
            <a:chOff x="0" y="0"/>
            <a:chExt cx="812800" cy="812800"/>
          </a:xfrm>
        </p:grpSpPr>
        <p:sp>
          <p:nvSpPr>
            <p:cNvPr id="344" name="Google Shape;34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0"/>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46" name="Google Shape;346;p10"/>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1"/>
          <p:cNvSpPr txBox="1"/>
          <p:nvPr/>
        </p:nvSpPr>
        <p:spPr>
          <a:xfrm>
            <a:off x="1777219" y="2876796"/>
            <a:ext cx="112710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9</a:t>
            </a:r>
            <a:r>
              <a:rPr b="1" lang="en-US" sz="4692">
                <a:solidFill>
                  <a:srgbClr val="191919"/>
                </a:solidFill>
                <a:latin typeface="Roboto Condensed"/>
                <a:ea typeface="Roboto Condensed"/>
                <a:cs typeface="Roboto Condensed"/>
                <a:sym typeface="Roboto Condensed"/>
              </a:rPr>
              <a:t>. Channels </a:t>
            </a:r>
            <a:endParaRPr/>
          </a:p>
        </p:txBody>
      </p:sp>
      <p:sp>
        <p:nvSpPr>
          <p:cNvPr id="353" name="Google Shape;353;p11"/>
          <p:cNvSpPr txBox="1"/>
          <p:nvPr/>
        </p:nvSpPr>
        <p:spPr>
          <a:xfrm>
            <a:off x="1777219" y="3818492"/>
            <a:ext cx="13837200" cy="2683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How will you reach your target customer segments?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Identify the marketing channels from which you can capture customers/ clients / users.</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354" name="Google Shape;354;p11"/>
          <p:cNvGrpSpPr/>
          <p:nvPr/>
        </p:nvGrpSpPr>
        <p:grpSpPr>
          <a:xfrm>
            <a:off x="-3063937" y="7075637"/>
            <a:ext cx="5578409" cy="5578409"/>
            <a:chOff x="0" y="0"/>
            <a:chExt cx="812800" cy="812800"/>
          </a:xfrm>
        </p:grpSpPr>
        <p:sp>
          <p:nvSpPr>
            <p:cNvPr id="355" name="Google Shape;355;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57" name="Google Shape;357;p11"/>
          <p:cNvGrpSpPr/>
          <p:nvPr/>
        </p:nvGrpSpPr>
        <p:grpSpPr>
          <a:xfrm>
            <a:off x="2617375" y="7005833"/>
            <a:ext cx="452486" cy="452486"/>
            <a:chOff x="0" y="0"/>
            <a:chExt cx="812800" cy="812800"/>
          </a:xfrm>
        </p:grpSpPr>
        <p:sp>
          <p:nvSpPr>
            <p:cNvPr id="358" name="Google Shape;358;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0" name="Google Shape;360;p11"/>
          <p:cNvGrpSpPr/>
          <p:nvPr/>
        </p:nvGrpSpPr>
        <p:grpSpPr>
          <a:xfrm>
            <a:off x="15017929" y="-2533783"/>
            <a:ext cx="5002094" cy="5002094"/>
            <a:chOff x="0" y="0"/>
            <a:chExt cx="812800" cy="812800"/>
          </a:xfrm>
        </p:grpSpPr>
        <p:sp>
          <p:nvSpPr>
            <p:cNvPr id="361" name="Google Shape;361;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3" name="Google Shape;363;p11"/>
          <p:cNvGrpSpPr/>
          <p:nvPr/>
        </p:nvGrpSpPr>
        <p:grpSpPr>
          <a:xfrm>
            <a:off x="3742535" y="8388753"/>
            <a:ext cx="1183437" cy="1183437"/>
            <a:chOff x="0" y="0"/>
            <a:chExt cx="812800" cy="812800"/>
          </a:xfrm>
        </p:grpSpPr>
        <p:sp>
          <p:nvSpPr>
            <p:cNvPr id="364" name="Google Shape;364;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1"/>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6" name="Google Shape;366;p11"/>
          <p:cNvGrpSpPr/>
          <p:nvPr/>
        </p:nvGrpSpPr>
        <p:grpSpPr>
          <a:xfrm>
            <a:off x="16113923" y="9258300"/>
            <a:ext cx="327444" cy="327444"/>
            <a:chOff x="0" y="0"/>
            <a:chExt cx="812800" cy="812800"/>
          </a:xfrm>
        </p:grpSpPr>
        <p:sp>
          <p:nvSpPr>
            <p:cNvPr id="367" name="Google Shape;367;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69" name="Google Shape;369;p11"/>
          <p:cNvGrpSpPr/>
          <p:nvPr/>
        </p:nvGrpSpPr>
        <p:grpSpPr>
          <a:xfrm>
            <a:off x="15648108" y="9258300"/>
            <a:ext cx="327444" cy="327444"/>
            <a:chOff x="0" y="0"/>
            <a:chExt cx="812800" cy="812800"/>
          </a:xfrm>
        </p:grpSpPr>
        <p:sp>
          <p:nvSpPr>
            <p:cNvPr id="370" name="Google Shape;370;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72" name="Google Shape;372;p11"/>
          <p:cNvGrpSpPr/>
          <p:nvPr/>
        </p:nvGrpSpPr>
        <p:grpSpPr>
          <a:xfrm>
            <a:off x="15161723" y="9258300"/>
            <a:ext cx="327444" cy="327444"/>
            <a:chOff x="0" y="0"/>
            <a:chExt cx="812800" cy="812800"/>
          </a:xfrm>
        </p:grpSpPr>
        <p:sp>
          <p:nvSpPr>
            <p:cNvPr id="373" name="Google Shape;373;p11"/>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1"/>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5" name="Google Shape;375;p11"/>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2"/>
          <p:cNvSpPr txBox="1"/>
          <p:nvPr/>
        </p:nvSpPr>
        <p:spPr>
          <a:xfrm>
            <a:off x="1777219" y="1037346"/>
            <a:ext cx="112710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10</a:t>
            </a:r>
            <a:r>
              <a:rPr b="1" lang="en-US" sz="4692">
                <a:solidFill>
                  <a:srgbClr val="191919"/>
                </a:solidFill>
                <a:latin typeface="Roboto Condensed"/>
                <a:ea typeface="Roboto Condensed"/>
                <a:cs typeface="Roboto Condensed"/>
                <a:sym typeface="Roboto Condensed"/>
              </a:rPr>
              <a:t>. Revenue Streams </a:t>
            </a:r>
            <a:endParaRPr/>
          </a:p>
        </p:txBody>
      </p:sp>
      <p:sp>
        <p:nvSpPr>
          <p:cNvPr id="382" name="Google Shape;382;p12"/>
          <p:cNvSpPr txBox="1"/>
          <p:nvPr/>
        </p:nvSpPr>
        <p:spPr>
          <a:xfrm>
            <a:off x="1777219" y="2375151"/>
            <a:ext cx="13837200" cy="2805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How will you generate revenue from your solution?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Revenue Model/Li</a:t>
            </a:r>
            <a:r>
              <a:rPr lang="en-US" sz="3314">
                <a:solidFill>
                  <a:srgbClr val="343432"/>
                </a:solidFill>
                <a:latin typeface="Quicksand"/>
                <a:ea typeface="Quicksand"/>
                <a:cs typeface="Quicksand"/>
                <a:sym typeface="Quicksand"/>
              </a:rPr>
              <a:t>st your sources of revenue: </a:t>
            </a:r>
            <a:endParaRPr sz="3314">
              <a:solidFill>
                <a:srgbClr val="343432"/>
              </a:solidFill>
              <a:latin typeface="Quicksand"/>
              <a:ea typeface="Quicksand"/>
              <a:cs typeface="Quicksand"/>
              <a:sym typeface="Quicksand"/>
            </a:endParaRPr>
          </a:p>
          <a:p>
            <a:pPr indent="0" lvl="0" marL="0" rtl="0" algn="l">
              <a:spcBef>
                <a:spcPts val="0"/>
              </a:spcBef>
              <a:spcAft>
                <a:spcPts val="0"/>
              </a:spcAft>
              <a:buNone/>
            </a:pPr>
            <a:r>
              <a:rPr lang="en-US" sz="3314">
                <a:solidFill>
                  <a:srgbClr val="343432"/>
                </a:solidFill>
                <a:latin typeface="Quicksand"/>
                <a:ea typeface="Quicksand"/>
                <a:cs typeface="Quicksand"/>
                <a:sym typeface="Quicksand"/>
              </a:rPr>
              <a:t>For example: </a:t>
            </a:r>
            <a:endParaRPr sz="3314">
              <a:solidFill>
                <a:srgbClr val="343432"/>
              </a:solidFill>
              <a:latin typeface="Quicksand"/>
              <a:ea typeface="Quicksand"/>
              <a:cs typeface="Quicksand"/>
              <a:sym typeface="Quicksand"/>
            </a:endParaRPr>
          </a:p>
          <a:p>
            <a:pPr indent="0" lvl="0" marL="0" rtl="0" algn="l">
              <a:spcBef>
                <a:spcPts val="0"/>
              </a:spcBef>
              <a:spcAft>
                <a:spcPts val="0"/>
              </a:spcAft>
              <a:buNone/>
            </a:pPr>
            <a:r>
              <a:rPr lang="en-US" sz="3314">
                <a:solidFill>
                  <a:srgbClr val="343432"/>
                </a:solidFill>
                <a:latin typeface="Quicksand"/>
                <a:ea typeface="Quicksand"/>
                <a:cs typeface="Quicksand"/>
                <a:sym typeface="Quicksand"/>
              </a:rPr>
              <a:t>Subscription based, transaction based, project based, services based.</a:t>
            </a:r>
            <a:endParaRPr sz="3314">
              <a:solidFill>
                <a:srgbClr val="343432"/>
              </a:solidFill>
              <a:latin typeface="Quicksand"/>
              <a:ea typeface="Quicksand"/>
              <a:cs typeface="Quicksand"/>
              <a:sym typeface="Quicksand"/>
            </a:endParaRPr>
          </a:p>
        </p:txBody>
      </p:sp>
      <p:grpSp>
        <p:nvGrpSpPr>
          <p:cNvPr id="383" name="Google Shape;383;p12"/>
          <p:cNvGrpSpPr/>
          <p:nvPr/>
        </p:nvGrpSpPr>
        <p:grpSpPr>
          <a:xfrm>
            <a:off x="-4130737" y="8066237"/>
            <a:ext cx="5578409" cy="5578409"/>
            <a:chOff x="0" y="0"/>
            <a:chExt cx="812800" cy="812800"/>
          </a:xfrm>
        </p:grpSpPr>
        <p:sp>
          <p:nvSpPr>
            <p:cNvPr id="384" name="Google Shape;384;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6" name="Google Shape;386;p12"/>
          <p:cNvGrpSpPr/>
          <p:nvPr/>
        </p:nvGrpSpPr>
        <p:grpSpPr>
          <a:xfrm>
            <a:off x="1550575" y="7996433"/>
            <a:ext cx="452486" cy="452486"/>
            <a:chOff x="0" y="0"/>
            <a:chExt cx="812800" cy="812800"/>
          </a:xfrm>
        </p:grpSpPr>
        <p:sp>
          <p:nvSpPr>
            <p:cNvPr id="387" name="Google Shape;387;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89" name="Google Shape;389;p12"/>
          <p:cNvGrpSpPr/>
          <p:nvPr/>
        </p:nvGrpSpPr>
        <p:grpSpPr>
          <a:xfrm>
            <a:off x="15017929" y="-2533783"/>
            <a:ext cx="5002094" cy="5002094"/>
            <a:chOff x="0" y="0"/>
            <a:chExt cx="812800" cy="812800"/>
          </a:xfrm>
        </p:grpSpPr>
        <p:sp>
          <p:nvSpPr>
            <p:cNvPr id="390" name="Google Shape;39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2" name="Google Shape;392;p12"/>
          <p:cNvGrpSpPr/>
          <p:nvPr/>
        </p:nvGrpSpPr>
        <p:grpSpPr>
          <a:xfrm>
            <a:off x="2675735" y="9379353"/>
            <a:ext cx="1183437" cy="1183437"/>
            <a:chOff x="0" y="0"/>
            <a:chExt cx="812800" cy="812800"/>
          </a:xfrm>
        </p:grpSpPr>
        <p:sp>
          <p:nvSpPr>
            <p:cNvPr id="393" name="Google Shape;393;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5" name="Google Shape;395;p12"/>
          <p:cNvGrpSpPr/>
          <p:nvPr/>
        </p:nvGrpSpPr>
        <p:grpSpPr>
          <a:xfrm>
            <a:off x="16113923" y="9258300"/>
            <a:ext cx="327444" cy="327444"/>
            <a:chOff x="0" y="0"/>
            <a:chExt cx="812800" cy="812800"/>
          </a:xfrm>
        </p:grpSpPr>
        <p:sp>
          <p:nvSpPr>
            <p:cNvPr id="396" name="Google Shape;39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8" name="Google Shape;398;p12"/>
          <p:cNvGrpSpPr/>
          <p:nvPr/>
        </p:nvGrpSpPr>
        <p:grpSpPr>
          <a:xfrm>
            <a:off x="15648108" y="9258300"/>
            <a:ext cx="327444" cy="327444"/>
            <a:chOff x="0" y="0"/>
            <a:chExt cx="812800" cy="812800"/>
          </a:xfrm>
        </p:grpSpPr>
        <p:sp>
          <p:nvSpPr>
            <p:cNvPr id="399" name="Google Shape;39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1" name="Google Shape;401;p12"/>
          <p:cNvGrpSpPr/>
          <p:nvPr/>
        </p:nvGrpSpPr>
        <p:grpSpPr>
          <a:xfrm>
            <a:off x="15161723" y="9258300"/>
            <a:ext cx="327444" cy="327444"/>
            <a:chOff x="0" y="0"/>
            <a:chExt cx="812800" cy="812800"/>
          </a:xfrm>
        </p:grpSpPr>
        <p:sp>
          <p:nvSpPr>
            <p:cNvPr id="402" name="Google Shape;402;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04" name="Google Shape;404;p12"/>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3"/>
          <p:cNvSpPr txBox="1"/>
          <p:nvPr/>
        </p:nvSpPr>
        <p:spPr>
          <a:xfrm>
            <a:off x="1777219" y="1067046"/>
            <a:ext cx="112710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10. </a:t>
            </a:r>
            <a:r>
              <a:rPr b="1" lang="en-US" sz="4692">
                <a:solidFill>
                  <a:srgbClr val="191919"/>
                </a:solidFill>
                <a:latin typeface="Roboto Condensed"/>
                <a:ea typeface="Roboto Condensed"/>
                <a:cs typeface="Roboto Condensed"/>
                <a:sym typeface="Roboto Condensed"/>
              </a:rPr>
              <a:t>Cost Structure</a:t>
            </a:r>
            <a:endParaRPr/>
          </a:p>
        </p:txBody>
      </p:sp>
      <p:sp>
        <p:nvSpPr>
          <p:cNvPr id="411" name="Google Shape;411;p13"/>
          <p:cNvSpPr txBox="1"/>
          <p:nvPr/>
        </p:nvSpPr>
        <p:spPr>
          <a:xfrm>
            <a:off x="1777219" y="2313542"/>
            <a:ext cx="13837200" cy="4590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What are your most important costs associated with developing and delivering your solution?</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Capital Expenditure - CAPEX:</a:t>
            </a:r>
            <a:endParaRPr/>
          </a:p>
          <a:p>
            <a:pPr indent="0" lvl="0" marL="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Operational Expenditure - OPEX:</a:t>
            </a:r>
            <a:endParaRPr sz="3314">
              <a:solidFill>
                <a:srgbClr val="343432"/>
              </a:solidFill>
              <a:latin typeface="Quicksand"/>
              <a:ea typeface="Quicksand"/>
              <a:cs typeface="Quicksand"/>
              <a:sym typeface="Quicksand"/>
            </a:endParaRPr>
          </a:p>
        </p:txBody>
      </p:sp>
      <p:grpSp>
        <p:nvGrpSpPr>
          <p:cNvPr id="412" name="Google Shape;412;p13"/>
          <p:cNvGrpSpPr/>
          <p:nvPr/>
        </p:nvGrpSpPr>
        <p:grpSpPr>
          <a:xfrm>
            <a:off x="-3063937" y="8142437"/>
            <a:ext cx="5578409" cy="5578409"/>
            <a:chOff x="0" y="0"/>
            <a:chExt cx="812800" cy="812800"/>
          </a:xfrm>
        </p:grpSpPr>
        <p:sp>
          <p:nvSpPr>
            <p:cNvPr id="413" name="Google Shape;413;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5" name="Google Shape;415;p13"/>
          <p:cNvGrpSpPr/>
          <p:nvPr/>
        </p:nvGrpSpPr>
        <p:grpSpPr>
          <a:xfrm>
            <a:off x="2617375" y="8072633"/>
            <a:ext cx="452486" cy="452486"/>
            <a:chOff x="0" y="0"/>
            <a:chExt cx="812800" cy="812800"/>
          </a:xfrm>
        </p:grpSpPr>
        <p:sp>
          <p:nvSpPr>
            <p:cNvPr id="416" name="Google Shape;416;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8" name="Google Shape;418;p13"/>
          <p:cNvGrpSpPr/>
          <p:nvPr/>
        </p:nvGrpSpPr>
        <p:grpSpPr>
          <a:xfrm>
            <a:off x="15017929" y="-2533783"/>
            <a:ext cx="5002094" cy="5002094"/>
            <a:chOff x="0" y="0"/>
            <a:chExt cx="812800" cy="812800"/>
          </a:xfrm>
        </p:grpSpPr>
        <p:sp>
          <p:nvSpPr>
            <p:cNvPr id="419" name="Google Shape;419;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1" name="Google Shape;421;p13"/>
          <p:cNvGrpSpPr/>
          <p:nvPr/>
        </p:nvGrpSpPr>
        <p:grpSpPr>
          <a:xfrm>
            <a:off x="3742535" y="9455553"/>
            <a:ext cx="1183437" cy="1183437"/>
            <a:chOff x="0" y="0"/>
            <a:chExt cx="812800" cy="812800"/>
          </a:xfrm>
        </p:grpSpPr>
        <p:sp>
          <p:nvSpPr>
            <p:cNvPr id="422" name="Google Shape;422;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4" name="Google Shape;424;p13"/>
          <p:cNvGrpSpPr/>
          <p:nvPr/>
        </p:nvGrpSpPr>
        <p:grpSpPr>
          <a:xfrm>
            <a:off x="16113923" y="9258300"/>
            <a:ext cx="327444" cy="327444"/>
            <a:chOff x="0" y="0"/>
            <a:chExt cx="812800" cy="812800"/>
          </a:xfrm>
        </p:grpSpPr>
        <p:sp>
          <p:nvSpPr>
            <p:cNvPr id="425" name="Google Shape;425;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7" name="Google Shape;427;p13"/>
          <p:cNvGrpSpPr/>
          <p:nvPr/>
        </p:nvGrpSpPr>
        <p:grpSpPr>
          <a:xfrm>
            <a:off x="15648108" y="9258300"/>
            <a:ext cx="327444" cy="327444"/>
            <a:chOff x="0" y="0"/>
            <a:chExt cx="812800" cy="812800"/>
          </a:xfrm>
        </p:grpSpPr>
        <p:sp>
          <p:nvSpPr>
            <p:cNvPr id="428" name="Google Shape;428;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0" name="Google Shape;430;p13"/>
          <p:cNvGrpSpPr/>
          <p:nvPr/>
        </p:nvGrpSpPr>
        <p:grpSpPr>
          <a:xfrm>
            <a:off x="15161723" y="9258300"/>
            <a:ext cx="327444" cy="327444"/>
            <a:chOff x="0" y="0"/>
            <a:chExt cx="812800" cy="812800"/>
          </a:xfrm>
        </p:grpSpPr>
        <p:sp>
          <p:nvSpPr>
            <p:cNvPr id="431" name="Google Shape;431;p1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33" name="Google Shape;433;p13"/>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14"/>
          <p:cNvSpPr txBox="1"/>
          <p:nvPr/>
        </p:nvSpPr>
        <p:spPr>
          <a:xfrm>
            <a:off x="1777225" y="1169900"/>
            <a:ext cx="13967400" cy="1641000"/>
          </a:xfrm>
          <a:prstGeom prst="rect">
            <a:avLst/>
          </a:prstGeom>
          <a:noFill/>
          <a:ln>
            <a:noFill/>
          </a:ln>
        </p:spPr>
        <p:txBody>
          <a:bodyPr anchorCtr="0" anchor="t" bIns="0" lIns="0" spcFirstLastPara="1" rIns="0" wrap="square" tIns="0">
            <a:spAutoFit/>
          </a:bodyPr>
          <a:lstStyle/>
          <a:p>
            <a:pPr indent="0" lvl="0" marL="0" rtl="0" algn="l">
              <a:lnSpc>
                <a:spcPct val="140004"/>
              </a:lnSpc>
              <a:spcBef>
                <a:spcPts val="0"/>
              </a:spcBef>
              <a:spcAft>
                <a:spcPts val="0"/>
              </a:spcAft>
              <a:buClr>
                <a:schemeClr val="dk1"/>
              </a:buClr>
              <a:buFont typeface="Arial"/>
              <a:buNone/>
            </a:pPr>
            <a:r>
              <a:rPr b="1" lang="en-US" sz="4692">
                <a:solidFill>
                  <a:srgbClr val="191919"/>
                </a:solidFill>
                <a:latin typeface="Roboto Condensed"/>
                <a:ea typeface="Roboto Condensed"/>
                <a:cs typeface="Roboto Condensed"/>
                <a:sym typeface="Roboto Condensed"/>
              </a:rPr>
              <a:t>10. Financials: </a:t>
            </a:r>
            <a:endParaRPr b="1" sz="4091">
              <a:solidFill>
                <a:srgbClr val="191919"/>
              </a:solidFill>
              <a:latin typeface="Roboto Condensed"/>
              <a:ea typeface="Roboto Condensed"/>
              <a:cs typeface="Roboto Condensed"/>
              <a:sym typeface="Roboto Condensed"/>
            </a:endParaRPr>
          </a:p>
          <a:p>
            <a:pPr indent="0" lvl="0" marL="0" marR="0" rtl="0" algn="l">
              <a:lnSpc>
                <a:spcPct val="140004"/>
              </a:lnSpc>
              <a:spcBef>
                <a:spcPts val="0"/>
              </a:spcBef>
              <a:spcAft>
                <a:spcPts val="0"/>
              </a:spcAft>
              <a:buNone/>
            </a:pPr>
            <a:r>
              <a:rPr b="1" lang="en-US" sz="4091">
                <a:solidFill>
                  <a:srgbClr val="191919"/>
                </a:solidFill>
                <a:latin typeface="Roboto Condensed"/>
                <a:ea typeface="Roboto Condensed"/>
                <a:cs typeface="Roboto Condensed"/>
                <a:sym typeface="Roboto Condensed"/>
              </a:rPr>
              <a:t>A. </a:t>
            </a:r>
            <a:r>
              <a:rPr b="1" lang="en-US" sz="4091">
                <a:solidFill>
                  <a:srgbClr val="191919"/>
                </a:solidFill>
                <a:latin typeface="Roboto Condensed"/>
                <a:ea typeface="Roboto Condensed"/>
                <a:cs typeface="Roboto Condensed"/>
                <a:sym typeface="Roboto Condensed"/>
              </a:rPr>
              <a:t>Balance Sheet/Income Statement/ P&amp;L Statement/ Cash Flow</a:t>
            </a:r>
            <a:endParaRPr b="1" sz="4091">
              <a:solidFill>
                <a:srgbClr val="191919"/>
              </a:solidFill>
              <a:latin typeface="Roboto Condensed"/>
              <a:ea typeface="Roboto Condensed"/>
              <a:cs typeface="Roboto Condensed"/>
              <a:sym typeface="Roboto Condensed"/>
            </a:endParaRPr>
          </a:p>
        </p:txBody>
      </p:sp>
      <p:sp>
        <p:nvSpPr>
          <p:cNvPr id="440" name="Google Shape;440;p14"/>
          <p:cNvSpPr txBox="1"/>
          <p:nvPr/>
        </p:nvSpPr>
        <p:spPr>
          <a:xfrm>
            <a:off x="3361019" y="3333892"/>
            <a:ext cx="13837200" cy="3057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309">
                <a:solidFill>
                  <a:schemeClr val="dk1"/>
                </a:solidFill>
                <a:latin typeface="Quicksand"/>
                <a:ea typeface="Quicksand"/>
                <a:cs typeface="Quicksand"/>
                <a:sym typeface="Quicksand"/>
              </a:rPr>
              <a:t>Please provide current or forecasted financials</a:t>
            </a:r>
            <a:r>
              <a:rPr lang="en-US" sz="3309">
                <a:solidFill>
                  <a:schemeClr val="dk1"/>
                </a:solidFill>
                <a:latin typeface="Quicksand"/>
                <a:ea typeface="Quicksand"/>
                <a:cs typeface="Quicksand"/>
                <a:sym typeface="Quicksand"/>
              </a:rPr>
              <a:t>:</a:t>
            </a:r>
            <a:endParaRPr sz="3309">
              <a:solidFill>
                <a:schemeClr val="dk1"/>
              </a:solidFill>
              <a:latin typeface="Quicksand"/>
              <a:ea typeface="Quicksand"/>
              <a:cs typeface="Quicksand"/>
              <a:sym typeface="Quicksand"/>
            </a:endParaRPr>
          </a:p>
          <a:p>
            <a:pPr indent="0" lvl="0" marL="0" marR="0" rtl="0" algn="l">
              <a:spcBef>
                <a:spcPts val="0"/>
              </a:spcBef>
              <a:spcAft>
                <a:spcPts val="0"/>
              </a:spcAft>
              <a:buNone/>
            </a:pPr>
            <a:r>
              <a:t/>
            </a:r>
            <a:endParaRPr sz="3309">
              <a:solidFill>
                <a:schemeClr val="dk1"/>
              </a:solidFill>
              <a:latin typeface="Quicksand"/>
              <a:ea typeface="Quicksand"/>
              <a:cs typeface="Quicksand"/>
              <a:sym typeface="Quicksand"/>
            </a:endParaRPr>
          </a:p>
          <a:p>
            <a:pPr indent="0" lvl="0" marL="0" marR="0" rtl="0" algn="l">
              <a:spcBef>
                <a:spcPts val="0"/>
              </a:spcBef>
              <a:spcAft>
                <a:spcPts val="0"/>
              </a:spcAft>
              <a:buNone/>
            </a:pPr>
            <a:r>
              <a:rPr b="1" lang="en-US" sz="3309">
                <a:solidFill>
                  <a:schemeClr val="dk1"/>
                </a:solidFill>
                <a:latin typeface="Quicksand"/>
                <a:ea typeface="Quicksand"/>
                <a:cs typeface="Quicksand"/>
                <a:sym typeface="Quicksand"/>
              </a:rPr>
              <a:t>Balance Sheet / </a:t>
            </a:r>
            <a:br>
              <a:rPr b="1" lang="en-US" sz="3309">
                <a:solidFill>
                  <a:schemeClr val="dk1"/>
                </a:solidFill>
                <a:latin typeface="Quicksand"/>
                <a:ea typeface="Quicksand"/>
                <a:cs typeface="Quicksand"/>
                <a:sym typeface="Quicksand"/>
              </a:rPr>
            </a:br>
            <a:r>
              <a:rPr b="1" lang="en-US" sz="3309">
                <a:solidFill>
                  <a:schemeClr val="dk1"/>
                </a:solidFill>
                <a:latin typeface="Quicksand"/>
                <a:ea typeface="Quicksand"/>
                <a:cs typeface="Quicksand"/>
                <a:sym typeface="Quicksand"/>
              </a:rPr>
              <a:t>P&amp;L Statement/ </a:t>
            </a:r>
            <a:br>
              <a:rPr b="1" lang="en-US" sz="3309">
                <a:solidFill>
                  <a:schemeClr val="dk1"/>
                </a:solidFill>
                <a:latin typeface="Quicksand"/>
                <a:ea typeface="Quicksand"/>
                <a:cs typeface="Quicksand"/>
                <a:sym typeface="Quicksand"/>
              </a:rPr>
            </a:br>
            <a:r>
              <a:rPr b="1" lang="en-US" sz="3309">
                <a:solidFill>
                  <a:schemeClr val="dk1"/>
                </a:solidFill>
                <a:latin typeface="Quicksand"/>
                <a:ea typeface="Quicksand"/>
                <a:cs typeface="Quicksand"/>
                <a:sym typeface="Quicksand"/>
              </a:rPr>
              <a:t>Cash flow statement</a:t>
            </a:r>
            <a:endParaRPr sz="3309">
              <a:solidFill>
                <a:schemeClr val="dk1"/>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441" name="Google Shape;441;p14"/>
          <p:cNvGrpSpPr/>
          <p:nvPr/>
        </p:nvGrpSpPr>
        <p:grpSpPr>
          <a:xfrm>
            <a:off x="-4511737" y="7151837"/>
            <a:ext cx="5578409" cy="5578409"/>
            <a:chOff x="0" y="0"/>
            <a:chExt cx="812800" cy="812800"/>
          </a:xfrm>
        </p:grpSpPr>
        <p:sp>
          <p:nvSpPr>
            <p:cNvPr id="442" name="Google Shape;442;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4" name="Google Shape;444;p14"/>
          <p:cNvGrpSpPr/>
          <p:nvPr/>
        </p:nvGrpSpPr>
        <p:grpSpPr>
          <a:xfrm>
            <a:off x="1169575" y="7082033"/>
            <a:ext cx="452486" cy="452486"/>
            <a:chOff x="0" y="0"/>
            <a:chExt cx="812800" cy="812800"/>
          </a:xfrm>
        </p:grpSpPr>
        <p:sp>
          <p:nvSpPr>
            <p:cNvPr id="445" name="Google Shape;44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7" name="Google Shape;447;p14"/>
          <p:cNvGrpSpPr/>
          <p:nvPr/>
        </p:nvGrpSpPr>
        <p:grpSpPr>
          <a:xfrm>
            <a:off x="15017929" y="-2533783"/>
            <a:ext cx="5002094" cy="5002094"/>
            <a:chOff x="0" y="0"/>
            <a:chExt cx="812800" cy="812800"/>
          </a:xfrm>
        </p:grpSpPr>
        <p:sp>
          <p:nvSpPr>
            <p:cNvPr id="448" name="Google Shape;448;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0" name="Google Shape;450;p14"/>
          <p:cNvGrpSpPr/>
          <p:nvPr/>
        </p:nvGrpSpPr>
        <p:grpSpPr>
          <a:xfrm>
            <a:off x="2294735" y="8464953"/>
            <a:ext cx="1183437" cy="1183437"/>
            <a:chOff x="0" y="0"/>
            <a:chExt cx="812800" cy="812800"/>
          </a:xfrm>
        </p:grpSpPr>
        <p:sp>
          <p:nvSpPr>
            <p:cNvPr id="451" name="Google Shape;451;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3" name="Google Shape;453;p14"/>
          <p:cNvGrpSpPr/>
          <p:nvPr/>
        </p:nvGrpSpPr>
        <p:grpSpPr>
          <a:xfrm>
            <a:off x="16113923" y="9258300"/>
            <a:ext cx="327444" cy="327444"/>
            <a:chOff x="0" y="0"/>
            <a:chExt cx="812800" cy="812800"/>
          </a:xfrm>
        </p:grpSpPr>
        <p:sp>
          <p:nvSpPr>
            <p:cNvPr id="454" name="Google Shape;454;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6" name="Google Shape;456;p14"/>
          <p:cNvGrpSpPr/>
          <p:nvPr/>
        </p:nvGrpSpPr>
        <p:grpSpPr>
          <a:xfrm>
            <a:off x="15648108" y="9258300"/>
            <a:ext cx="327444" cy="327444"/>
            <a:chOff x="0" y="0"/>
            <a:chExt cx="812800" cy="812800"/>
          </a:xfrm>
        </p:grpSpPr>
        <p:sp>
          <p:nvSpPr>
            <p:cNvPr id="457" name="Google Shape;45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9" name="Google Shape;459;p14"/>
          <p:cNvGrpSpPr/>
          <p:nvPr/>
        </p:nvGrpSpPr>
        <p:grpSpPr>
          <a:xfrm>
            <a:off x="15161723" y="9258300"/>
            <a:ext cx="327444" cy="327444"/>
            <a:chOff x="0" y="0"/>
            <a:chExt cx="812800" cy="812800"/>
          </a:xfrm>
        </p:grpSpPr>
        <p:sp>
          <p:nvSpPr>
            <p:cNvPr id="460" name="Google Shape;46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62" name="Google Shape;462;p14"/>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16"/>
          <p:cNvSpPr txBox="1"/>
          <p:nvPr/>
        </p:nvSpPr>
        <p:spPr>
          <a:xfrm>
            <a:off x="1777219" y="1181346"/>
            <a:ext cx="11271000" cy="722100"/>
          </a:xfrm>
          <a:prstGeom prst="rect">
            <a:avLst/>
          </a:prstGeom>
          <a:noFill/>
          <a:ln>
            <a:noFill/>
          </a:ln>
        </p:spPr>
        <p:txBody>
          <a:bodyPr anchorCtr="0" anchor="t" bIns="0" lIns="0" spcFirstLastPara="1" rIns="0" wrap="square" tIns="0">
            <a:spAutoFit/>
          </a:bodyPr>
          <a:lstStyle/>
          <a:p>
            <a:pPr indent="0" lvl="0" marL="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11. </a:t>
            </a:r>
            <a:r>
              <a:rPr b="1" lang="en-US" sz="4692">
                <a:solidFill>
                  <a:srgbClr val="191919"/>
                </a:solidFill>
                <a:latin typeface="Roboto Condensed"/>
                <a:ea typeface="Roboto Condensed"/>
                <a:cs typeface="Roboto Condensed"/>
                <a:sym typeface="Roboto Condensed"/>
              </a:rPr>
              <a:t>Exit</a:t>
            </a:r>
            <a:endParaRPr/>
          </a:p>
        </p:txBody>
      </p:sp>
      <p:sp>
        <p:nvSpPr>
          <p:cNvPr id="469" name="Google Shape;469;p16"/>
          <p:cNvSpPr txBox="1"/>
          <p:nvPr/>
        </p:nvSpPr>
        <p:spPr>
          <a:xfrm>
            <a:off x="1777219" y="3028217"/>
            <a:ext cx="13384500" cy="3060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What’s your ask and against what equity? (How much funding are you looking for to scale your startup?)</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What are your plans for IPO and/or exit?</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470" name="Google Shape;470;p16"/>
          <p:cNvGrpSpPr/>
          <p:nvPr/>
        </p:nvGrpSpPr>
        <p:grpSpPr>
          <a:xfrm>
            <a:off x="-1997137" y="7075637"/>
            <a:ext cx="5578401" cy="5578401"/>
            <a:chOff x="0" y="0"/>
            <a:chExt cx="812800" cy="812800"/>
          </a:xfrm>
        </p:grpSpPr>
        <p:sp>
          <p:nvSpPr>
            <p:cNvPr id="471" name="Google Shape;47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3" name="Google Shape;473;p16"/>
          <p:cNvGrpSpPr/>
          <p:nvPr/>
        </p:nvGrpSpPr>
        <p:grpSpPr>
          <a:xfrm>
            <a:off x="3684175" y="7005833"/>
            <a:ext cx="452472" cy="452472"/>
            <a:chOff x="0" y="0"/>
            <a:chExt cx="812800" cy="812800"/>
          </a:xfrm>
        </p:grpSpPr>
        <p:sp>
          <p:nvSpPr>
            <p:cNvPr id="474" name="Google Shape;474;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6" name="Google Shape;476;p16"/>
          <p:cNvGrpSpPr/>
          <p:nvPr/>
        </p:nvGrpSpPr>
        <p:grpSpPr>
          <a:xfrm>
            <a:off x="15017929" y="-2533783"/>
            <a:ext cx="5002094" cy="5002094"/>
            <a:chOff x="0" y="0"/>
            <a:chExt cx="812800" cy="812800"/>
          </a:xfrm>
        </p:grpSpPr>
        <p:sp>
          <p:nvSpPr>
            <p:cNvPr id="477" name="Google Shape;477;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9" name="Google Shape;479;p16"/>
          <p:cNvGrpSpPr/>
          <p:nvPr/>
        </p:nvGrpSpPr>
        <p:grpSpPr>
          <a:xfrm>
            <a:off x="4809335" y="8388753"/>
            <a:ext cx="1183417" cy="1183417"/>
            <a:chOff x="0" y="0"/>
            <a:chExt cx="812800" cy="812800"/>
          </a:xfrm>
        </p:grpSpPr>
        <p:sp>
          <p:nvSpPr>
            <p:cNvPr id="480" name="Google Shape;480;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2" name="Google Shape;482;p16"/>
          <p:cNvGrpSpPr/>
          <p:nvPr/>
        </p:nvGrpSpPr>
        <p:grpSpPr>
          <a:xfrm>
            <a:off x="16113923" y="9258300"/>
            <a:ext cx="327444" cy="327444"/>
            <a:chOff x="0" y="0"/>
            <a:chExt cx="812800" cy="812800"/>
          </a:xfrm>
        </p:grpSpPr>
        <p:sp>
          <p:nvSpPr>
            <p:cNvPr id="483" name="Google Shape;483;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16"/>
          <p:cNvGrpSpPr/>
          <p:nvPr/>
        </p:nvGrpSpPr>
        <p:grpSpPr>
          <a:xfrm>
            <a:off x="15648108" y="9258300"/>
            <a:ext cx="327444" cy="327444"/>
            <a:chOff x="0" y="0"/>
            <a:chExt cx="812800" cy="812800"/>
          </a:xfrm>
        </p:grpSpPr>
        <p:sp>
          <p:nvSpPr>
            <p:cNvPr id="486" name="Google Shape;48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8" name="Google Shape;488;p16"/>
          <p:cNvGrpSpPr/>
          <p:nvPr/>
        </p:nvGrpSpPr>
        <p:grpSpPr>
          <a:xfrm>
            <a:off x="15161723" y="9258300"/>
            <a:ext cx="327444" cy="327444"/>
            <a:chOff x="0" y="0"/>
            <a:chExt cx="812800" cy="812800"/>
          </a:xfrm>
        </p:grpSpPr>
        <p:sp>
          <p:nvSpPr>
            <p:cNvPr id="489" name="Google Shape;489;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1" name="Google Shape;491;p16"/>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15"/>
          <p:cNvSpPr txBox="1"/>
          <p:nvPr/>
        </p:nvSpPr>
        <p:spPr>
          <a:xfrm>
            <a:off x="1658825" y="659385"/>
            <a:ext cx="112710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12. Key Metrics </a:t>
            </a:r>
            <a:endParaRPr/>
          </a:p>
        </p:txBody>
      </p:sp>
      <p:sp>
        <p:nvSpPr>
          <p:cNvPr id="498" name="Google Shape;498;p15"/>
          <p:cNvSpPr txBox="1"/>
          <p:nvPr/>
        </p:nvSpPr>
        <p:spPr>
          <a:xfrm>
            <a:off x="1658825" y="1601081"/>
            <a:ext cx="13384503" cy="184540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How will you measure the success and scalability of your product and business model? </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499" name="Google Shape;499;p15"/>
          <p:cNvGrpSpPr/>
          <p:nvPr/>
        </p:nvGrpSpPr>
        <p:grpSpPr>
          <a:xfrm>
            <a:off x="-3948909" y="7695571"/>
            <a:ext cx="5578409" cy="5578409"/>
            <a:chOff x="0" y="0"/>
            <a:chExt cx="812800" cy="812800"/>
          </a:xfrm>
        </p:grpSpPr>
        <p:sp>
          <p:nvSpPr>
            <p:cNvPr id="500" name="Google Shape;500;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2" name="Google Shape;502;p15"/>
          <p:cNvGrpSpPr/>
          <p:nvPr/>
        </p:nvGrpSpPr>
        <p:grpSpPr>
          <a:xfrm>
            <a:off x="1376542" y="7089324"/>
            <a:ext cx="452486" cy="452486"/>
            <a:chOff x="0" y="0"/>
            <a:chExt cx="812800" cy="812800"/>
          </a:xfrm>
        </p:grpSpPr>
        <p:sp>
          <p:nvSpPr>
            <p:cNvPr id="503" name="Google Shape;50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5" name="Google Shape;505;p15"/>
          <p:cNvGrpSpPr/>
          <p:nvPr/>
        </p:nvGrpSpPr>
        <p:grpSpPr>
          <a:xfrm>
            <a:off x="15017929" y="-2533783"/>
            <a:ext cx="5002094" cy="5002094"/>
            <a:chOff x="0" y="0"/>
            <a:chExt cx="812800" cy="812800"/>
          </a:xfrm>
        </p:grpSpPr>
        <p:sp>
          <p:nvSpPr>
            <p:cNvPr id="506" name="Google Shape;50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8" name="Google Shape;508;p15"/>
          <p:cNvGrpSpPr/>
          <p:nvPr/>
        </p:nvGrpSpPr>
        <p:grpSpPr>
          <a:xfrm>
            <a:off x="2474175" y="8615767"/>
            <a:ext cx="1183437" cy="1183437"/>
            <a:chOff x="0" y="0"/>
            <a:chExt cx="812800" cy="812800"/>
          </a:xfrm>
        </p:grpSpPr>
        <p:sp>
          <p:nvSpPr>
            <p:cNvPr id="509" name="Google Shape;50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1" name="Google Shape;511;p15"/>
          <p:cNvGrpSpPr/>
          <p:nvPr/>
        </p:nvGrpSpPr>
        <p:grpSpPr>
          <a:xfrm>
            <a:off x="16113923" y="9258300"/>
            <a:ext cx="327444" cy="327444"/>
            <a:chOff x="0" y="0"/>
            <a:chExt cx="812800" cy="812800"/>
          </a:xfrm>
        </p:grpSpPr>
        <p:sp>
          <p:nvSpPr>
            <p:cNvPr id="512" name="Google Shape;51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4" name="Google Shape;514;p15"/>
          <p:cNvGrpSpPr/>
          <p:nvPr/>
        </p:nvGrpSpPr>
        <p:grpSpPr>
          <a:xfrm>
            <a:off x="15648108" y="9258300"/>
            <a:ext cx="327444" cy="327444"/>
            <a:chOff x="0" y="0"/>
            <a:chExt cx="812800" cy="812800"/>
          </a:xfrm>
        </p:grpSpPr>
        <p:sp>
          <p:nvSpPr>
            <p:cNvPr id="515" name="Google Shape;51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17" name="Google Shape;517;p15"/>
          <p:cNvGrpSpPr/>
          <p:nvPr/>
        </p:nvGrpSpPr>
        <p:grpSpPr>
          <a:xfrm>
            <a:off x="15161723" y="9258300"/>
            <a:ext cx="327444" cy="327444"/>
            <a:chOff x="0" y="0"/>
            <a:chExt cx="812800" cy="812800"/>
          </a:xfrm>
        </p:grpSpPr>
        <p:sp>
          <p:nvSpPr>
            <p:cNvPr id="518" name="Google Shape;51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0" name="Google Shape;520;p15"/>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521" name="Google Shape;521;p15"/>
          <p:cNvGraphicFramePr/>
          <p:nvPr/>
        </p:nvGraphicFramePr>
        <p:xfrm>
          <a:off x="3954240" y="3223589"/>
          <a:ext cx="3000000" cy="3000000"/>
        </p:xfrm>
        <a:graphic>
          <a:graphicData uri="http://schemas.openxmlformats.org/drawingml/2006/table">
            <a:tbl>
              <a:tblPr bandRow="1" firstRow="1">
                <a:noFill/>
                <a:tableStyleId>{31458D1D-8245-40D1-950D-EE645A773D64}</a:tableStyleId>
              </a:tblPr>
              <a:tblGrid>
                <a:gridCol w="2752500"/>
                <a:gridCol w="1807025"/>
                <a:gridCol w="1765000"/>
                <a:gridCol w="1765000"/>
                <a:gridCol w="1765000"/>
                <a:gridCol w="1765000"/>
                <a:gridCol w="1765000"/>
              </a:tblGrid>
              <a:tr h="415750">
                <a:tc>
                  <a:txBody>
                    <a:bodyPr/>
                    <a:lstStyle/>
                    <a:p>
                      <a:pPr indent="0" lvl="0" marL="0" marR="0" rtl="0" algn="ctr">
                        <a:spcBef>
                          <a:spcPts val="0"/>
                        </a:spcBef>
                        <a:spcAft>
                          <a:spcPts val="0"/>
                        </a:spcAft>
                        <a:buNone/>
                      </a:pPr>
                      <a:r>
                        <a:t/>
                      </a:r>
                      <a:endParaRPr b="1" sz="2000" u="none" cap="none" strike="noStrike"/>
                    </a:p>
                  </a:txBody>
                  <a:tcPr marT="45725" marB="45725" marR="91450" marL="91450">
                    <a:solidFill>
                      <a:srgbClr val="2FBFC2"/>
                    </a:solidFill>
                  </a:tcPr>
                </a:tc>
                <a:tc gridSpan="3">
                  <a:txBody>
                    <a:bodyPr/>
                    <a:lstStyle/>
                    <a:p>
                      <a:pPr indent="0" lvl="0" marL="0" marR="0" rtl="0" algn="ctr">
                        <a:spcBef>
                          <a:spcPts val="0"/>
                        </a:spcBef>
                        <a:spcAft>
                          <a:spcPts val="0"/>
                        </a:spcAft>
                        <a:buNone/>
                      </a:pPr>
                      <a:r>
                        <a:rPr b="1" lang="en-US" sz="2400" u="none" cap="none" strike="noStrike"/>
                        <a:t>Current</a:t>
                      </a:r>
                      <a:endParaRPr b="1" sz="2400" u="none" cap="none" strike="noStrike"/>
                    </a:p>
                  </a:txBody>
                  <a:tcPr marT="45725" marB="45725" marR="91450" marL="91450" anchor="ctr">
                    <a:solidFill>
                      <a:srgbClr val="2FBFC2"/>
                    </a:solidFill>
                  </a:tcPr>
                </a:tc>
                <a:tc hMerge="1"/>
                <a:tc hMerge="1"/>
                <a:tc gridSpan="3">
                  <a:txBody>
                    <a:bodyPr/>
                    <a:lstStyle/>
                    <a:p>
                      <a:pPr indent="0" lvl="0" marL="0" marR="0" rtl="0" algn="ctr">
                        <a:spcBef>
                          <a:spcPts val="0"/>
                        </a:spcBef>
                        <a:spcAft>
                          <a:spcPts val="0"/>
                        </a:spcAft>
                        <a:buNone/>
                      </a:pPr>
                      <a:r>
                        <a:rPr b="1" lang="en-US" sz="2400" u="none" cap="none" strike="noStrike"/>
                        <a:t>Projected / Forecasted</a:t>
                      </a:r>
                      <a:endParaRPr b="1" sz="2400" u="none" cap="none" strike="noStrike"/>
                    </a:p>
                  </a:txBody>
                  <a:tcPr marT="45725" marB="45725" marR="91450" marL="91450" anchor="ctr">
                    <a:solidFill>
                      <a:srgbClr val="2FBFC2"/>
                    </a:solidFill>
                  </a:tcPr>
                </a:tc>
                <a:tc hMerge="1"/>
                <a:tc hMerge="1"/>
              </a:tr>
              <a:tr h="941825">
                <a:tc>
                  <a:txBody>
                    <a:bodyPr/>
                    <a:lstStyle/>
                    <a:p>
                      <a:pPr indent="0" lvl="0" marL="0" marR="0" rtl="0" algn="ctr">
                        <a:spcBef>
                          <a:spcPts val="0"/>
                        </a:spcBef>
                        <a:spcAft>
                          <a:spcPts val="0"/>
                        </a:spcAft>
                        <a:buNone/>
                      </a:pPr>
                      <a:r>
                        <a:rPr b="1" lang="en-US" sz="2300" u="none" cap="none" strike="noStrike">
                          <a:solidFill>
                            <a:schemeClr val="lt1"/>
                          </a:solidFill>
                        </a:rPr>
                        <a:t>Quarter</a:t>
                      </a:r>
                      <a:endParaRPr b="1" sz="2300" u="none" cap="none" strike="noStrike">
                        <a:solidFill>
                          <a:schemeClr val="lt1"/>
                        </a:solidFill>
                      </a:endParaRPr>
                    </a:p>
                  </a:txBody>
                  <a:tcPr marT="45725" marB="45725" marR="91450" marL="91450" anchor="ctr">
                    <a:solidFill>
                      <a:srgbClr val="2FBFC2"/>
                    </a:solidFill>
                  </a:tcPr>
                </a:tc>
                <a:tc>
                  <a:txBody>
                    <a:bodyPr/>
                    <a:lstStyle/>
                    <a:p>
                      <a:pPr indent="0" lvl="0" marL="0" marR="0" rtl="0" algn="r">
                        <a:spcBef>
                          <a:spcPts val="0"/>
                        </a:spcBef>
                        <a:spcAft>
                          <a:spcPts val="0"/>
                        </a:spcAft>
                        <a:buNone/>
                      </a:pPr>
                      <a:r>
                        <a:rPr b="1" lang="en-US" sz="2000" u="none" cap="none" strike="noStrike"/>
                        <a:t>Q1 – 2024</a:t>
                      </a:r>
                      <a:endParaRPr b="1" sz="2000" u="none" cap="none" strike="noStrike"/>
                    </a:p>
                  </a:txBody>
                  <a:tcPr marT="45725" marB="45725" marR="91450" marL="91450" anchor="ctr">
                    <a:solidFill>
                      <a:srgbClr val="E2E34F"/>
                    </a:solidFill>
                  </a:tcPr>
                </a:tc>
                <a:tc>
                  <a:txBody>
                    <a:bodyPr/>
                    <a:lstStyle/>
                    <a:p>
                      <a:pPr indent="0" lvl="0" marL="0" marR="0" rtl="0" algn="r">
                        <a:spcBef>
                          <a:spcPts val="0"/>
                        </a:spcBef>
                        <a:spcAft>
                          <a:spcPts val="0"/>
                        </a:spcAft>
                        <a:buNone/>
                      </a:pPr>
                      <a:r>
                        <a:rPr b="1" lang="en-US" sz="2000" u="none" cap="none" strike="noStrike"/>
                        <a:t>Q2 – 2024 </a:t>
                      </a:r>
                      <a:endParaRPr b="1" sz="2000" u="none" cap="none" strike="noStrike"/>
                    </a:p>
                  </a:txBody>
                  <a:tcPr marT="45725" marB="45725" marR="91450" marL="91450" anchor="ctr">
                    <a:solidFill>
                      <a:srgbClr val="E2E34F"/>
                    </a:solidFill>
                  </a:tcPr>
                </a:tc>
                <a:tc>
                  <a:txBody>
                    <a:bodyPr/>
                    <a:lstStyle/>
                    <a:p>
                      <a:pPr indent="0" lvl="0" marL="0" marR="0" rtl="0" algn="r">
                        <a:spcBef>
                          <a:spcPts val="0"/>
                        </a:spcBef>
                        <a:spcAft>
                          <a:spcPts val="0"/>
                        </a:spcAft>
                        <a:buNone/>
                      </a:pPr>
                      <a:r>
                        <a:rPr b="1" lang="en-US" sz="2000" u="none" cap="none" strike="noStrike"/>
                        <a:t>Q3 – 2024 </a:t>
                      </a:r>
                      <a:endParaRPr b="1" sz="2000" u="none" cap="none" strike="noStrike"/>
                    </a:p>
                  </a:txBody>
                  <a:tcPr marT="45725" marB="45725" marR="91450" marL="91450" anchor="ctr">
                    <a:solidFill>
                      <a:srgbClr val="E2E34F"/>
                    </a:solidFill>
                  </a:tcPr>
                </a:tc>
                <a:tc>
                  <a:txBody>
                    <a:bodyPr/>
                    <a:lstStyle/>
                    <a:p>
                      <a:pPr indent="0" lvl="0" marL="0" marR="0" rtl="0" algn="r">
                        <a:spcBef>
                          <a:spcPts val="0"/>
                        </a:spcBef>
                        <a:spcAft>
                          <a:spcPts val="0"/>
                        </a:spcAft>
                        <a:buNone/>
                      </a:pPr>
                      <a:r>
                        <a:rPr b="1" lang="en-US" sz="2000" u="none" cap="none" strike="noStrike"/>
                        <a:t>Q4 – 2024</a:t>
                      </a:r>
                      <a:endParaRPr sz="2000"/>
                    </a:p>
                  </a:txBody>
                  <a:tcPr marT="45725" marB="45725" marR="91450" marL="91450" anchor="ctr">
                    <a:solidFill>
                      <a:srgbClr val="E2E34F"/>
                    </a:solidFill>
                  </a:tcPr>
                </a:tc>
                <a:tc>
                  <a:txBody>
                    <a:bodyPr/>
                    <a:lstStyle/>
                    <a:p>
                      <a:pPr indent="0" lvl="0" marL="0" marR="0" rtl="0" algn="r">
                        <a:spcBef>
                          <a:spcPts val="0"/>
                        </a:spcBef>
                        <a:spcAft>
                          <a:spcPts val="0"/>
                        </a:spcAft>
                        <a:buNone/>
                      </a:pPr>
                      <a:r>
                        <a:rPr b="1" lang="en-US" sz="2000" u="none" cap="none" strike="noStrike"/>
                        <a:t>Q1 – 2025</a:t>
                      </a:r>
                      <a:endParaRPr b="1" sz="2000" u="none" cap="none" strike="noStrike"/>
                    </a:p>
                  </a:txBody>
                  <a:tcPr marT="45725" marB="45725" marR="91450" marL="91450" anchor="ctr">
                    <a:solidFill>
                      <a:srgbClr val="E2E34F"/>
                    </a:solidFill>
                  </a:tcPr>
                </a:tc>
                <a:tc>
                  <a:txBody>
                    <a:bodyPr/>
                    <a:lstStyle/>
                    <a:p>
                      <a:pPr indent="0" lvl="0" marL="0" marR="0" rtl="0" algn="r">
                        <a:spcBef>
                          <a:spcPts val="0"/>
                        </a:spcBef>
                        <a:spcAft>
                          <a:spcPts val="0"/>
                        </a:spcAft>
                        <a:buNone/>
                      </a:pPr>
                      <a:r>
                        <a:rPr b="1" lang="en-US" sz="2000" u="none" cap="none" strike="noStrike"/>
                        <a:t>Q2 – 2025</a:t>
                      </a:r>
                      <a:endParaRPr b="1" sz="2000" u="none" cap="none" strike="noStrike"/>
                    </a:p>
                  </a:txBody>
                  <a:tcPr marT="45725" marB="45725" marR="91450" marL="91450" anchor="ctr">
                    <a:solidFill>
                      <a:srgbClr val="E2E34F"/>
                    </a:solidFill>
                  </a:tcPr>
                </a:tc>
              </a:tr>
              <a:tr h="941825">
                <a:tc>
                  <a:txBody>
                    <a:bodyPr/>
                    <a:lstStyle/>
                    <a:p>
                      <a:pPr indent="0" lvl="0" marL="0" marR="0" rtl="0" algn="l">
                        <a:spcBef>
                          <a:spcPts val="0"/>
                        </a:spcBef>
                        <a:spcAft>
                          <a:spcPts val="0"/>
                        </a:spcAft>
                        <a:buNone/>
                      </a:pPr>
                      <a:r>
                        <a:rPr b="1" lang="en-US" sz="2300" u="none" cap="none" strike="noStrike">
                          <a:solidFill>
                            <a:schemeClr val="lt1"/>
                          </a:solidFill>
                        </a:rPr>
                        <a:t>Customer Acquisition Cost - CAC:</a:t>
                      </a:r>
                      <a:endParaRPr b="1" sz="2300">
                        <a:solidFill>
                          <a:schemeClr val="lt1"/>
                        </a:solidFill>
                      </a:endParaRPr>
                    </a:p>
                  </a:txBody>
                  <a:tcPr marT="45725" marB="45725" marR="91450" marL="91450" anchor="ctr">
                    <a:solidFill>
                      <a:srgbClr val="2FBFC2"/>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r>
              <a:tr h="1141500">
                <a:tc>
                  <a:txBody>
                    <a:bodyPr/>
                    <a:lstStyle/>
                    <a:p>
                      <a:pPr indent="0" lvl="0" marL="0" marR="0" rtl="0" algn="l">
                        <a:spcBef>
                          <a:spcPts val="0"/>
                        </a:spcBef>
                        <a:spcAft>
                          <a:spcPts val="0"/>
                        </a:spcAft>
                        <a:buNone/>
                      </a:pPr>
                      <a:r>
                        <a:rPr b="1" lang="en-US" sz="2300">
                          <a:solidFill>
                            <a:schemeClr val="lt1"/>
                          </a:solidFill>
                        </a:rPr>
                        <a:t>Quarterly</a:t>
                      </a:r>
                      <a:r>
                        <a:rPr b="1" lang="en-US" sz="2300">
                          <a:solidFill>
                            <a:schemeClr val="lt1"/>
                          </a:solidFill>
                        </a:rPr>
                        <a:t> Recurring Revenue (QRR):</a:t>
                      </a:r>
                      <a:endParaRPr sz="2300">
                        <a:solidFill>
                          <a:schemeClr val="lt1"/>
                        </a:solidFill>
                      </a:endParaRPr>
                    </a:p>
                  </a:txBody>
                  <a:tcPr marT="45725" marB="45725" marR="91450" marL="91450" anchor="ctr">
                    <a:solidFill>
                      <a:srgbClr val="2FBFC2"/>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r>
              <a:tr h="1416925">
                <a:tc>
                  <a:txBody>
                    <a:bodyPr/>
                    <a:lstStyle/>
                    <a:p>
                      <a:pPr indent="0" lvl="0" marL="0" rtl="0" algn="l">
                        <a:spcBef>
                          <a:spcPts val="0"/>
                        </a:spcBef>
                        <a:spcAft>
                          <a:spcPts val="0"/>
                        </a:spcAft>
                        <a:buClr>
                          <a:schemeClr val="dk1"/>
                        </a:buClr>
                        <a:buFont typeface="Arial"/>
                        <a:buNone/>
                      </a:pPr>
                      <a:r>
                        <a:rPr b="1" lang="en-US" sz="2300">
                          <a:solidFill>
                            <a:schemeClr val="lt1"/>
                          </a:solidFill>
                        </a:rPr>
                        <a:t>Life TIme Value of Customer LTV:</a:t>
                      </a:r>
                      <a:endParaRPr sz="2300">
                        <a:solidFill>
                          <a:schemeClr val="lt1"/>
                        </a:solidFill>
                      </a:endParaRPr>
                    </a:p>
                  </a:txBody>
                  <a:tcPr marT="45725" marB="45725" marR="91450" marL="91450" anchor="ctr">
                    <a:solidFill>
                      <a:srgbClr val="2FBFC2"/>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c>
                  <a:txBody>
                    <a:bodyPr/>
                    <a:lstStyle/>
                    <a:p>
                      <a:pPr indent="0" lvl="0" marL="0" marR="0" rtl="0" algn="l">
                        <a:spcBef>
                          <a:spcPts val="0"/>
                        </a:spcBef>
                        <a:spcAft>
                          <a:spcPts val="0"/>
                        </a:spcAft>
                        <a:buNone/>
                      </a:pPr>
                      <a:r>
                        <a:t/>
                      </a:r>
                      <a:endParaRPr b="1" sz="2000"/>
                    </a:p>
                  </a:txBody>
                  <a:tcPr marT="45725" marB="45725" marR="91450" marL="91450">
                    <a:solidFill>
                      <a:srgbClr val="E2E34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pSp>
        <p:nvGrpSpPr>
          <p:cNvPr id="527" name="Google Shape;527;p17"/>
          <p:cNvGrpSpPr/>
          <p:nvPr/>
        </p:nvGrpSpPr>
        <p:grpSpPr>
          <a:xfrm>
            <a:off x="1885579" y="6943063"/>
            <a:ext cx="3086100" cy="1196393"/>
            <a:chOff x="0" y="-38100"/>
            <a:chExt cx="812800" cy="315099"/>
          </a:xfrm>
        </p:grpSpPr>
        <p:sp>
          <p:nvSpPr>
            <p:cNvPr id="528" name="Google Shape;528;p17"/>
            <p:cNvSpPr/>
            <p:nvPr/>
          </p:nvSpPr>
          <p:spPr>
            <a:xfrm>
              <a:off x="0" y="0"/>
              <a:ext cx="812800" cy="276999"/>
            </a:xfrm>
            <a:custGeom>
              <a:rect b="b" l="l" r="r" t="t"/>
              <a:pathLst>
                <a:path extrusionOk="0" h="276999" w="812800">
                  <a:moveTo>
                    <a:pt x="0" y="0"/>
                  </a:moveTo>
                  <a:lnTo>
                    <a:pt x="812800" y="0"/>
                  </a:lnTo>
                  <a:lnTo>
                    <a:pt x="812800" y="276999"/>
                  </a:lnTo>
                  <a:lnTo>
                    <a:pt x="0" y="276999"/>
                  </a:lnTo>
                  <a:close/>
                </a:path>
              </a:pathLst>
            </a:custGeom>
            <a:solidFill>
              <a:srgbClr val="E2E34F"/>
            </a:solidFill>
            <a:ln>
              <a:noFill/>
            </a:ln>
          </p:spPr>
        </p:sp>
        <p:sp>
          <p:nvSpPr>
            <p:cNvPr id="529" name="Google Shape;529;p17"/>
            <p:cNvSpPr txBox="1"/>
            <p:nvPr/>
          </p:nvSpPr>
          <p:spPr>
            <a:xfrm>
              <a:off x="0" y="-38100"/>
              <a:ext cx="812800" cy="315099"/>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0" name="Google Shape;530;p17"/>
          <p:cNvSpPr/>
          <p:nvPr/>
        </p:nvSpPr>
        <p:spPr>
          <a:xfrm>
            <a:off x="1885579" y="3959504"/>
            <a:ext cx="3086100" cy="3128220"/>
          </a:xfrm>
          <a:custGeom>
            <a:rect b="b" l="l" r="r" t="t"/>
            <a:pathLst>
              <a:path extrusionOk="0" h="3128220" w="3086100">
                <a:moveTo>
                  <a:pt x="0" y="0"/>
                </a:moveTo>
                <a:lnTo>
                  <a:pt x="3086100" y="0"/>
                </a:lnTo>
                <a:lnTo>
                  <a:pt x="3086100" y="3128220"/>
                </a:lnTo>
                <a:lnTo>
                  <a:pt x="0" y="3128220"/>
                </a:lnTo>
                <a:lnTo>
                  <a:pt x="0" y="0"/>
                </a:lnTo>
                <a:close/>
              </a:path>
            </a:pathLst>
          </a:custGeom>
          <a:blipFill rotWithShape="1">
            <a:blip r:embed="rId3">
              <a:alphaModFix/>
            </a:blip>
            <a:stretch>
              <a:fillRect b="-94608" l="-52021" r="0" t="-30489"/>
            </a:stretch>
          </a:blipFill>
          <a:ln>
            <a:noFill/>
          </a:ln>
        </p:spPr>
      </p:sp>
      <p:grpSp>
        <p:nvGrpSpPr>
          <p:cNvPr id="531" name="Google Shape;531;p17"/>
          <p:cNvGrpSpPr/>
          <p:nvPr/>
        </p:nvGrpSpPr>
        <p:grpSpPr>
          <a:xfrm>
            <a:off x="5383889" y="6943063"/>
            <a:ext cx="3086100" cy="1196393"/>
            <a:chOff x="0" y="-38100"/>
            <a:chExt cx="812800" cy="315099"/>
          </a:xfrm>
        </p:grpSpPr>
        <p:sp>
          <p:nvSpPr>
            <p:cNvPr id="532" name="Google Shape;532;p17"/>
            <p:cNvSpPr/>
            <p:nvPr/>
          </p:nvSpPr>
          <p:spPr>
            <a:xfrm>
              <a:off x="0" y="0"/>
              <a:ext cx="812800" cy="276999"/>
            </a:xfrm>
            <a:custGeom>
              <a:rect b="b" l="l" r="r" t="t"/>
              <a:pathLst>
                <a:path extrusionOk="0" h="276999" w="812800">
                  <a:moveTo>
                    <a:pt x="0" y="0"/>
                  </a:moveTo>
                  <a:lnTo>
                    <a:pt x="812800" y="0"/>
                  </a:lnTo>
                  <a:lnTo>
                    <a:pt x="812800" y="276999"/>
                  </a:lnTo>
                  <a:lnTo>
                    <a:pt x="0" y="276999"/>
                  </a:lnTo>
                  <a:close/>
                </a:path>
              </a:pathLst>
            </a:custGeom>
            <a:solidFill>
              <a:srgbClr val="E2E34F"/>
            </a:solidFill>
            <a:ln>
              <a:noFill/>
            </a:ln>
          </p:spPr>
        </p:sp>
        <p:sp>
          <p:nvSpPr>
            <p:cNvPr id="533" name="Google Shape;533;p17"/>
            <p:cNvSpPr txBox="1"/>
            <p:nvPr/>
          </p:nvSpPr>
          <p:spPr>
            <a:xfrm>
              <a:off x="0" y="-38100"/>
              <a:ext cx="812800" cy="315099"/>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4" name="Google Shape;534;p17"/>
          <p:cNvSpPr/>
          <p:nvPr/>
        </p:nvSpPr>
        <p:spPr>
          <a:xfrm>
            <a:off x="5383889" y="3959504"/>
            <a:ext cx="3086100" cy="3128220"/>
          </a:xfrm>
          <a:custGeom>
            <a:rect b="b" l="l" r="r" t="t"/>
            <a:pathLst>
              <a:path extrusionOk="0" h="3128220" w="3086100">
                <a:moveTo>
                  <a:pt x="0" y="0"/>
                </a:moveTo>
                <a:lnTo>
                  <a:pt x="3086100" y="0"/>
                </a:lnTo>
                <a:lnTo>
                  <a:pt x="3086100" y="3128220"/>
                </a:lnTo>
                <a:lnTo>
                  <a:pt x="0" y="3128220"/>
                </a:lnTo>
                <a:lnTo>
                  <a:pt x="0" y="0"/>
                </a:lnTo>
                <a:close/>
              </a:path>
            </a:pathLst>
          </a:custGeom>
          <a:blipFill rotWithShape="1">
            <a:blip r:embed="rId4">
              <a:alphaModFix/>
            </a:blip>
            <a:stretch>
              <a:fillRect b="-70473" l="-8017" r="-7107" t="0"/>
            </a:stretch>
          </a:blipFill>
          <a:ln>
            <a:noFill/>
          </a:ln>
        </p:spPr>
      </p:sp>
      <p:grpSp>
        <p:nvGrpSpPr>
          <p:cNvPr id="535" name="Google Shape;535;p17"/>
          <p:cNvGrpSpPr/>
          <p:nvPr/>
        </p:nvGrpSpPr>
        <p:grpSpPr>
          <a:xfrm>
            <a:off x="8879564" y="6943063"/>
            <a:ext cx="3086100" cy="1196393"/>
            <a:chOff x="0" y="-38100"/>
            <a:chExt cx="812800" cy="315099"/>
          </a:xfrm>
        </p:grpSpPr>
        <p:sp>
          <p:nvSpPr>
            <p:cNvPr id="536" name="Google Shape;536;p17"/>
            <p:cNvSpPr/>
            <p:nvPr/>
          </p:nvSpPr>
          <p:spPr>
            <a:xfrm>
              <a:off x="0" y="0"/>
              <a:ext cx="812800" cy="276999"/>
            </a:xfrm>
            <a:custGeom>
              <a:rect b="b" l="l" r="r" t="t"/>
              <a:pathLst>
                <a:path extrusionOk="0" h="276999" w="812800">
                  <a:moveTo>
                    <a:pt x="0" y="0"/>
                  </a:moveTo>
                  <a:lnTo>
                    <a:pt x="812800" y="0"/>
                  </a:lnTo>
                  <a:lnTo>
                    <a:pt x="812800" y="276999"/>
                  </a:lnTo>
                  <a:lnTo>
                    <a:pt x="0" y="276999"/>
                  </a:lnTo>
                  <a:close/>
                </a:path>
              </a:pathLst>
            </a:custGeom>
            <a:solidFill>
              <a:srgbClr val="E2E34F"/>
            </a:solidFill>
            <a:ln>
              <a:noFill/>
            </a:ln>
          </p:spPr>
        </p:sp>
        <p:sp>
          <p:nvSpPr>
            <p:cNvPr id="537" name="Google Shape;537;p17"/>
            <p:cNvSpPr txBox="1"/>
            <p:nvPr/>
          </p:nvSpPr>
          <p:spPr>
            <a:xfrm>
              <a:off x="0" y="-38100"/>
              <a:ext cx="812800" cy="315099"/>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38" name="Google Shape;538;p17"/>
          <p:cNvSpPr/>
          <p:nvPr/>
        </p:nvSpPr>
        <p:spPr>
          <a:xfrm>
            <a:off x="8879564" y="3959504"/>
            <a:ext cx="3086100" cy="3128220"/>
          </a:xfrm>
          <a:custGeom>
            <a:rect b="b" l="l" r="r" t="t"/>
            <a:pathLst>
              <a:path extrusionOk="0" h="3128220" w="3086100">
                <a:moveTo>
                  <a:pt x="0" y="0"/>
                </a:moveTo>
                <a:lnTo>
                  <a:pt x="3086100" y="0"/>
                </a:lnTo>
                <a:lnTo>
                  <a:pt x="3086100" y="3128220"/>
                </a:lnTo>
                <a:lnTo>
                  <a:pt x="0" y="3128220"/>
                </a:lnTo>
                <a:lnTo>
                  <a:pt x="0" y="0"/>
                </a:lnTo>
                <a:close/>
              </a:path>
            </a:pathLst>
          </a:custGeom>
          <a:blipFill rotWithShape="1">
            <a:blip r:embed="rId5">
              <a:alphaModFix/>
            </a:blip>
            <a:stretch>
              <a:fillRect b="0" l="-51121" r="-1013" t="0"/>
            </a:stretch>
          </a:blipFill>
          <a:ln>
            <a:noFill/>
          </a:ln>
        </p:spPr>
      </p:sp>
      <p:sp>
        <p:nvSpPr>
          <p:cNvPr id="539" name="Google Shape;539;p17"/>
          <p:cNvSpPr/>
          <p:nvPr/>
        </p:nvSpPr>
        <p:spPr>
          <a:xfrm flipH="1">
            <a:off x="14910781" y="0"/>
            <a:ext cx="3377219" cy="3377219"/>
          </a:xfrm>
          <a:custGeom>
            <a:rect b="b" l="l" r="r" t="t"/>
            <a:pathLst>
              <a:path extrusionOk="0" h="3377219" w="3377219">
                <a:moveTo>
                  <a:pt x="3377219" y="0"/>
                </a:moveTo>
                <a:lnTo>
                  <a:pt x="0" y="0"/>
                </a:lnTo>
                <a:lnTo>
                  <a:pt x="0" y="3377219"/>
                </a:lnTo>
                <a:lnTo>
                  <a:pt x="3377219" y="3377219"/>
                </a:lnTo>
                <a:lnTo>
                  <a:pt x="3377219" y="0"/>
                </a:lnTo>
                <a:close/>
              </a:path>
            </a:pathLst>
          </a:custGeom>
          <a:blipFill rotWithShape="1">
            <a:blip r:embed="rId6">
              <a:alphaModFix/>
            </a:blip>
            <a:stretch>
              <a:fillRect b="0" l="0" r="0" t="0"/>
            </a:stretch>
          </a:blipFill>
          <a:ln>
            <a:noFill/>
          </a:ln>
        </p:spPr>
      </p:sp>
      <p:grpSp>
        <p:nvGrpSpPr>
          <p:cNvPr id="540" name="Google Shape;540;p17"/>
          <p:cNvGrpSpPr/>
          <p:nvPr/>
        </p:nvGrpSpPr>
        <p:grpSpPr>
          <a:xfrm>
            <a:off x="-1923846" y="8186287"/>
            <a:ext cx="4201427" cy="4201427"/>
            <a:chOff x="0" y="0"/>
            <a:chExt cx="812800" cy="812800"/>
          </a:xfrm>
        </p:grpSpPr>
        <p:sp>
          <p:nvSpPr>
            <p:cNvPr id="541" name="Google Shape;54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43" name="Google Shape;543;p17"/>
          <p:cNvSpPr txBox="1"/>
          <p:nvPr/>
        </p:nvSpPr>
        <p:spPr>
          <a:xfrm>
            <a:off x="2063037" y="7171792"/>
            <a:ext cx="2731184" cy="433363"/>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lang="en-US" sz="2438">
                <a:solidFill>
                  <a:srgbClr val="000000"/>
                </a:solidFill>
                <a:latin typeface="Roboto Condensed"/>
                <a:ea typeface="Roboto Condensed"/>
                <a:cs typeface="Roboto Condensed"/>
                <a:sym typeface="Roboto Condensed"/>
              </a:rPr>
              <a:t>Name</a:t>
            </a:r>
            <a:endParaRPr/>
          </a:p>
        </p:txBody>
      </p:sp>
      <p:sp>
        <p:nvSpPr>
          <p:cNvPr id="544" name="Google Shape;544;p17"/>
          <p:cNvSpPr txBox="1"/>
          <p:nvPr/>
        </p:nvSpPr>
        <p:spPr>
          <a:xfrm>
            <a:off x="2277581" y="7681355"/>
            <a:ext cx="2302097" cy="276225"/>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lang="en-US" sz="1753">
                <a:solidFill>
                  <a:srgbClr val="000000"/>
                </a:solidFill>
                <a:latin typeface="Roboto Condensed"/>
                <a:ea typeface="Roboto Condensed"/>
                <a:cs typeface="Roboto Condensed"/>
                <a:sym typeface="Roboto Condensed"/>
              </a:rPr>
              <a:t>Designation</a:t>
            </a:r>
            <a:endParaRPr/>
          </a:p>
        </p:txBody>
      </p:sp>
      <p:sp>
        <p:nvSpPr>
          <p:cNvPr id="545" name="Google Shape;545;p17"/>
          <p:cNvSpPr txBox="1"/>
          <p:nvPr/>
        </p:nvSpPr>
        <p:spPr>
          <a:xfrm>
            <a:off x="1885574" y="1521000"/>
            <a:ext cx="75702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13. Founder (s) and Core Team:</a:t>
            </a:r>
            <a:endParaRPr/>
          </a:p>
        </p:txBody>
      </p:sp>
      <p:sp>
        <p:nvSpPr>
          <p:cNvPr id="546" name="Google Shape;546;p17"/>
          <p:cNvSpPr txBox="1"/>
          <p:nvPr/>
        </p:nvSpPr>
        <p:spPr>
          <a:xfrm>
            <a:off x="1885579" y="2416976"/>
            <a:ext cx="12032710" cy="1139212"/>
          </a:xfrm>
          <a:prstGeom prst="rect">
            <a:avLst/>
          </a:prstGeom>
          <a:noFill/>
          <a:ln>
            <a:noFill/>
          </a:ln>
        </p:spPr>
        <p:txBody>
          <a:bodyPr anchorCtr="0" anchor="t" bIns="0" lIns="0" spcFirstLastPara="1" rIns="0" wrap="square" tIns="0">
            <a:spAutoFit/>
          </a:bodyPr>
          <a:lstStyle/>
          <a:p>
            <a:pPr indent="0" lvl="0" marL="0" marR="0" rtl="0" algn="l">
              <a:lnSpc>
                <a:spcPct val="150016"/>
              </a:lnSpc>
              <a:spcBef>
                <a:spcPts val="0"/>
              </a:spcBef>
              <a:spcAft>
                <a:spcPts val="0"/>
              </a:spcAft>
              <a:buNone/>
            </a:pPr>
            <a:r>
              <a:rPr lang="en-US" sz="3099">
                <a:solidFill>
                  <a:srgbClr val="343432"/>
                </a:solidFill>
                <a:latin typeface="Quicksand"/>
                <a:ea typeface="Quicksand"/>
                <a:cs typeface="Quicksand"/>
                <a:sym typeface="Quicksand"/>
              </a:rPr>
              <a:t>What are your unique competencies and abilities that can’t be copied? </a:t>
            </a:r>
            <a:endParaRPr/>
          </a:p>
        </p:txBody>
      </p:sp>
      <p:sp>
        <p:nvSpPr>
          <p:cNvPr id="547" name="Google Shape;547;p17"/>
          <p:cNvSpPr txBox="1"/>
          <p:nvPr/>
        </p:nvSpPr>
        <p:spPr>
          <a:xfrm>
            <a:off x="5561347" y="7171792"/>
            <a:ext cx="2731184" cy="433363"/>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lang="en-US" sz="2438">
                <a:solidFill>
                  <a:srgbClr val="000000"/>
                </a:solidFill>
                <a:latin typeface="Roboto Condensed"/>
                <a:ea typeface="Roboto Condensed"/>
                <a:cs typeface="Roboto Condensed"/>
                <a:sym typeface="Roboto Condensed"/>
              </a:rPr>
              <a:t>Name</a:t>
            </a:r>
            <a:endParaRPr/>
          </a:p>
        </p:txBody>
      </p:sp>
      <p:sp>
        <p:nvSpPr>
          <p:cNvPr id="548" name="Google Shape;548;p17"/>
          <p:cNvSpPr txBox="1"/>
          <p:nvPr/>
        </p:nvSpPr>
        <p:spPr>
          <a:xfrm>
            <a:off x="5775891" y="7681355"/>
            <a:ext cx="2302097" cy="276225"/>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lang="en-US" sz="1753">
                <a:solidFill>
                  <a:srgbClr val="000000"/>
                </a:solidFill>
                <a:latin typeface="Roboto Condensed"/>
                <a:ea typeface="Roboto Condensed"/>
                <a:cs typeface="Roboto Condensed"/>
                <a:sym typeface="Roboto Condensed"/>
              </a:rPr>
              <a:t>Designation</a:t>
            </a:r>
            <a:endParaRPr/>
          </a:p>
        </p:txBody>
      </p:sp>
      <p:sp>
        <p:nvSpPr>
          <p:cNvPr id="549" name="Google Shape;549;p17"/>
          <p:cNvSpPr txBox="1"/>
          <p:nvPr/>
        </p:nvSpPr>
        <p:spPr>
          <a:xfrm>
            <a:off x="9057022" y="7171792"/>
            <a:ext cx="2731184" cy="433363"/>
          </a:xfrm>
          <a:prstGeom prst="rect">
            <a:avLst/>
          </a:prstGeom>
          <a:noFill/>
          <a:ln>
            <a:noFill/>
          </a:ln>
        </p:spPr>
        <p:txBody>
          <a:bodyPr anchorCtr="0" anchor="t" bIns="0" lIns="0" spcFirstLastPara="1" rIns="0" wrap="square" tIns="0">
            <a:spAutoFit/>
          </a:bodyPr>
          <a:lstStyle/>
          <a:p>
            <a:pPr indent="0" lvl="0" marL="0" marR="0" rtl="0" algn="ctr">
              <a:lnSpc>
                <a:spcPct val="139991"/>
              </a:lnSpc>
              <a:spcBef>
                <a:spcPts val="0"/>
              </a:spcBef>
              <a:spcAft>
                <a:spcPts val="0"/>
              </a:spcAft>
              <a:buNone/>
            </a:pPr>
            <a:r>
              <a:rPr lang="en-US" sz="2438">
                <a:solidFill>
                  <a:srgbClr val="000000"/>
                </a:solidFill>
                <a:latin typeface="Roboto Condensed"/>
                <a:ea typeface="Roboto Condensed"/>
                <a:cs typeface="Roboto Condensed"/>
                <a:sym typeface="Roboto Condensed"/>
              </a:rPr>
              <a:t>Olivia Wilson</a:t>
            </a:r>
            <a:endParaRPr/>
          </a:p>
        </p:txBody>
      </p:sp>
      <p:sp>
        <p:nvSpPr>
          <p:cNvPr id="550" name="Google Shape;550;p17"/>
          <p:cNvSpPr txBox="1"/>
          <p:nvPr/>
        </p:nvSpPr>
        <p:spPr>
          <a:xfrm>
            <a:off x="9271566" y="7681355"/>
            <a:ext cx="2302097" cy="276225"/>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lang="en-US" sz="1753">
                <a:solidFill>
                  <a:srgbClr val="000000"/>
                </a:solidFill>
                <a:latin typeface="Roboto Condensed"/>
                <a:ea typeface="Roboto Condensed"/>
                <a:cs typeface="Roboto Condensed"/>
                <a:sym typeface="Roboto Condensed"/>
              </a:rPr>
              <a:t>Marketing Head</a:t>
            </a:r>
            <a:endParaRPr/>
          </a:p>
        </p:txBody>
      </p:sp>
      <p:sp>
        <p:nvSpPr>
          <p:cNvPr id="551" name="Google Shape;551;p17"/>
          <p:cNvSpPr txBox="1"/>
          <p:nvPr/>
        </p:nvSpPr>
        <p:spPr>
          <a:xfrm>
            <a:off x="2321969" y="8196606"/>
            <a:ext cx="1646709" cy="1359694"/>
          </a:xfrm>
          <a:prstGeom prst="rect">
            <a:avLst/>
          </a:prstGeom>
          <a:noFill/>
          <a:ln>
            <a:noFill/>
          </a:ln>
        </p:spPr>
        <p:txBody>
          <a:bodyPr anchorCtr="0" anchor="t" bIns="0" lIns="0" spcFirstLastPara="1" rIns="0" wrap="square" tIns="0">
            <a:sp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Visionary </a:t>
            </a:r>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(CEO)</a:t>
            </a:r>
            <a:endParaRPr/>
          </a:p>
          <a:p>
            <a:pPr indent="0" lvl="0" marL="0" marR="0" rtl="0" algn="ctr">
              <a:lnSpc>
                <a:spcPct val="140040"/>
              </a:lnSpc>
              <a:spcBef>
                <a:spcPts val="0"/>
              </a:spcBef>
              <a:spcAft>
                <a:spcPts val="0"/>
              </a:spcAft>
              <a:buNone/>
            </a:pPr>
            <a:r>
              <a:t/>
            </a:r>
            <a:endParaRPr sz="1968">
              <a:solidFill>
                <a:srgbClr val="000000"/>
              </a:solidFill>
              <a:latin typeface="Quicksand"/>
              <a:ea typeface="Quicksand"/>
              <a:cs typeface="Quicksand"/>
              <a:sym typeface="Quicksand"/>
            </a:endParaRPr>
          </a:p>
        </p:txBody>
      </p:sp>
      <p:sp>
        <p:nvSpPr>
          <p:cNvPr id="552" name="Google Shape;552;p17"/>
          <p:cNvSpPr txBox="1"/>
          <p:nvPr/>
        </p:nvSpPr>
        <p:spPr>
          <a:xfrm>
            <a:off x="5372786" y="8387106"/>
            <a:ext cx="3105671" cy="1359694"/>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Hustler</a:t>
            </a:r>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person who manages</a:t>
            </a:r>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operations)</a:t>
            </a:r>
            <a:endParaRPr/>
          </a:p>
          <a:p>
            <a:pPr indent="0" lvl="0" marL="0" marR="0" rtl="0" algn="ctr">
              <a:lnSpc>
                <a:spcPct val="140040"/>
              </a:lnSpc>
              <a:spcBef>
                <a:spcPts val="0"/>
              </a:spcBef>
              <a:spcAft>
                <a:spcPts val="0"/>
              </a:spcAft>
              <a:buNone/>
            </a:pPr>
            <a:r>
              <a:t/>
            </a:r>
            <a:endParaRPr sz="1968">
              <a:solidFill>
                <a:srgbClr val="000000"/>
              </a:solidFill>
              <a:latin typeface="Quicksand"/>
              <a:ea typeface="Quicksand"/>
              <a:cs typeface="Quicksand"/>
              <a:sym typeface="Quicksand"/>
            </a:endParaRPr>
          </a:p>
        </p:txBody>
      </p:sp>
      <p:sp>
        <p:nvSpPr>
          <p:cNvPr id="553" name="Google Shape;553;p17"/>
          <p:cNvSpPr txBox="1"/>
          <p:nvPr/>
        </p:nvSpPr>
        <p:spPr>
          <a:xfrm>
            <a:off x="8919116" y="8377581"/>
            <a:ext cx="2987427" cy="1359694"/>
          </a:xfrm>
          <a:prstGeom prst="rect">
            <a:avLst/>
          </a:prstGeom>
          <a:noFill/>
          <a:ln>
            <a:noFill/>
          </a:ln>
        </p:spPr>
        <p:txBody>
          <a:bodyPr anchorCtr="0" anchor="t" bIns="0" lIns="0" spcFirstLastPara="1" rIns="0" wrap="square" tIns="0">
            <a:spAutoFit/>
          </a:bodyPr>
          <a:lstStyle/>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Hacker</a:t>
            </a:r>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(the programmer or main</a:t>
            </a:r>
            <a:endParaRPr/>
          </a:p>
          <a:p>
            <a:pPr indent="0" lvl="0" marL="0" marR="0" rtl="0" algn="ctr">
              <a:lnSpc>
                <a:spcPct val="140040"/>
              </a:lnSpc>
              <a:spcBef>
                <a:spcPts val="0"/>
              </a:spcBef>
              <a:spcAft>
                <a:spcPts val="0"/>
              </a:spcAft>
              <a:buNone/>
            </a:pPr>
            <a:r>
              <a:rPr lang="en-US" sz="1968">
                <a:solidFill>
                  <a:srgbClr val="000000"/>
                </a:solidFill>
                <a:latin typeface="Quicksand"/>
                <a:ea typeface="Quicksand"/>
                <a:cs typeface="Quicksand"/>
                <a:sym typeface="Quicksand"/>
              </a:rPr>
              <a:t>product developer)</a:t>
            </a:r>
            <a:endParaRPr/>
          </a:p>
          <a:p>
            <a:pPr indent="0" lvl="0" marL="0" marR="0" rtl="0" algn="ctr">
              <a:lnSpc>
                <a:spcPct val="140040"/>
              </a:lnSpc>
              <a:spcBef>
                <a:spcPts val="0"/>
              </a:spcBef>
              <a:spcAft>
                <a:spcPts val="0"/>
              </a:spcAft>
              <a:buNone/>
            </a:pPr>
            <a:r>
              <a:t/>
            </a:r>
            <a:endParaRPr sz="1968">
              <a:solidFill>
                <a:srgbClr val="000000"/>
              </a:solidFill>
              <a:latin typeface="Quicksand"/>
              <a:ea typeface="Quicksand"/>
              <a:cs typeface="Quicksand"/>
              <a:sym typeface="Quicksand"/>
            </a:endParaRPr>
          </a:p>
        </p:txBody>
      </p:sp>
      <p:grpSp>
        <p:nvGrpSpPr>
          <p:cNvPr id="554" name="Google Shape;554;p17"/>
          <p:cNvGrpSpPr/>
          <p:nvPr/>
        </p:nvGrpSpPr>
        <p:grpSpPr>
          <a:xfrm>
            <a:off x="16685423" y="8972550"/>
            <a:ext cx="327444" cy="327444"/>
            <a:chOff x="0" y="0"/>
            <a:chExt cx="812800" cy="812800"/>
          </a:xfrm>
        </p:grpSpPr>
        <p:sp>
          <p:nvSpPr>
            <p:cNvPr id="555" name="Google Shape;55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7" name="Google Shape;557;p17"/>
          <p:cNvGrpSpPr/>
          <p:nvPr/>
        </p:nvGrpSpPr>
        <p:grpSpPr>
          <a:xfrm>
            <a:off x="16219608" y="8972550"/>
            <a:ext cx="327444" cy="327444"/>
            <a:chOff x="0" y="0"/>
            <a:chExt cx="812800" cy="812800"/>
          </a:xfrm>
        </p:grpSpPr>
        <p:sp>
          <p:nvSpPr>
            <p:cNvPr id="558" name="Google Shape;558;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60" name="Google Shape;560;p17"/>
          <p:cNvGrpSpPr/>
          <p:nvPr/>
        </p:nvGrpSpPr>
        <p:grpSpPr>
          <a:xfrm>
            <a:off x="15733223" y="8972550"/>
            <a:ext cx="327444" cy="327444"/>
            <a:chOff x="0" y="0"/>
            <a:chExt cx="812800" cy="812800"/>
          </a:xfrm>
        </p:grpSpPr>
        <p:sp>
          <p:nvSpPr>
            <p:cNvPr id="561" name="Google Shape;561;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63" name="Google Shape;563;p17"/>
          <p:cNvSpPr/>
          <p:nvPr/>
        </p:nvSpPr>
        <p:spPr>
          <a:xfrm>
            <a:off x="14035959" y="812392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grpSp>
        <p:nvGrpSpPr>
          <p:cNvPr id="569" name="Google Shape;569;p18"/>
          <p:cNvGrpSpPr/>
          <p:nvPr/>
        </p:nvGrpSpPr>
        <p:grpSpPr>
          <a:xfrm>
            <a:off x="5233421" y="2558563"/>
            <a:ext cx="8892659" cy="5045757"/>
            <a:chOff x="0" y="-38100"/>
            <a:chExt cx="2785608" cy="1580573"/>
          </a:xfrm>
        </p:grpSpPr>
        <p:sp>
          <p:nvSpPr>
            <p:cNvPr id="570" name="Google Shape;570;p18"/>
            <p:cNvSpPr/>
            <p:nvPr/>
          </p:nvSpPr>
          <p:spPr>
            <a:xfrm>
              <a:off x="0" y="0"/>
              <a:ext cx="2785608" cy="1542473"/>
            </a:xfrm>
            <a:custGeom>
              <a:rect b="b" l="l" r="r" t="t"/>
              <a:pathLst>
                <a:path extrusionOk="0" h="1542473" w="2785608">
                  <a:moveTo>
                    <a:pt x="39177" y="0"/>
                  </a:moveTo>
                  <a:lnTo>
                    <a:pt x="2746431" y="0"/>
                  </a:lnTo>
                  <a:cubicBezTo>
                    <a:pt x="2768068" y="0"/>
                    <a:pt x="2785608" y="17540"/>
                    <a:pt x="2785608" y="39177"/>
                  </a:cubicBezTo>
                  <a:lnTo>
                    <a:pt x="2785608" y="1503296"/>
                  </a:lnTo>
                  <a:cubicBezTo>
                    <a:pt x="2785608" y="1524933"/>
                    <a:pt x="2768068" y="1542473"/>
                    <a:pt x="2746431" y="1542473"/>
                  </a:cubicBezTo>
                  <a:lnTo>
                    <a:pt x="39177" y="1542473"/>
                  </a:lnTo>
                  <a:cubicBezTo>
                    <a:pt x="17540" y="1542473"/>
                    <a:pt x="0" y="1524933"/>
                    <a:pt x="0" y="1503296"/>
                  </a:cubicBezTo>
                  <a:lnTo>
                    <a:pt x="0" y="39177"/>
                  </a:lnTo>
                  <a:cubicBezTo>
                    <a:pt x="0" y="17540"/>
                    <a:pt x="17540" y="0"/>
                    <a:pt x="39177" y="0"/>
                  </a:cubicBezTo>
                  <a:close/>
                </a:path>
              </a:pathLst>
            </a:custGeom>
            <a:solidFill>
              <a:srgbClr val="31BB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8"/>
            <p:cNvSpPr txBox="1"/>
            <p:nvPr/>
          </p:nvSpPr>
          <p:spPr>
            <a:xfrm>
              <a:off x="0" y="-38100"/>
              <a:ext cx="2785608" cy="1580573"/>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72" name="Google Shape;572;p18"/>
          <p:cNvSpPr/>
          <p:nvPr/>
        </p:nvSpPr>
        <p:spPr>
          <a:xfrm>
            <a:off x="9222246" y="6385721"/>
            <a:ext cx="323665" cy="323665"/>
          </a:xfrm>
          <a:custGeom>
            <a:rect b="b" l="l" r="r" t="t"/>
            <a:pathLst>
              <a:path extrusionOk="0" h="323665" w="323665">
                <a:moveTo>
                  <a:pt x="0" y="0"/>
                </a:moveTo>
                <a:lnTo>
                  <a:pt x="323665" y="0"/>
                </a:lnTo>
                <a:lnTo>
                  <a:pt x="323665" y="323665"/>
                </a:lnTo>
                <a:lnTo>
                  <a:pt x="0" y="323665"/>
                </a:lnTo>
                <a:lnTo>
                  <a:pt x="0" y="0"/>
                </a:lnTo>
                <a:close/>
              </a:path>
            </a:pathLst>
          </a:custGeom>
          <a:blipFill rotWithShape="1">
            <a:blip r:embed="rId3">
              <a:alphaModFix/>
            </a:blip>
            <a:stretch>
              <a:fillRect b="0" l="0" r="0" t="0"/>
            </a:stretch>
          </a:blipFill>
          <a:ln>
            <a:noFill/>
          </a:ln>
        </p:spPr>
      </p:sp>
      <p:sp>
        <p:nvSpPr>
          <p:cNvPr id="573" name="Google Shape;573;p18"/>
          <p:cNvSpPr/>
          <p:nvPr/>
        </p:nvSpPr>
        <p:spPr>
          <a:xfrm>
            <a:off x="9222246" y="5549952"/>
            <a:ext cx="323665" cy="323665"/>
          </a:xfrm>
          <a:custGeom>
            <a:rect b="b" l="l" r="r" t="t"/>
            <a:pathLst>
              <a:path extrusionOk="0" h="323665" w="323665">
                <a:moveTo>
                  <a:pt x="0" y="0"/>
                </a:moveTo>
                <a:lnTo>
                  <a:pt x="323665" y="0"/>
                </a:lnTo>
                <a:lnTo>
                  <a:pt x="323665" y="323665"/>
                </a:lnTo>
                <a:lnTo>
                  <a:pt x="0" y="323665"/>
                </a:lnTo>
                <a:lnTo>
                  <a:pt x="0" y="0"/>
                </a:lnTo>
                <a:close/>
              </a:path>
            </a:pathLst>
          </a:custGeom>
          <a:blipFill rotWithShape="1">
            <a:blip r:embed="rId4">
              <a:alphaModFix/>
            </a:blip>
            <a:stretch>
              <a:fillRect b="0" l="0" r="0" t="0"/>
            </a:stretch>
          </a:blipFill>
          <a:ln>
            <a:noFill/>
          </a:ln>
        </p:spPr>
      </p:sp>
      <p:sp>
        <p:nvSpPr>
          <p:cNvPr id="574" name="Google Shape;574;p18"/>
          <p:cNvSpPr/>
          <p:nvPr/>
        </p:nvSpPr>
        <p:spPr>
          <a:xfrm>
            <a:off x="9222246" y="5980242"/>
            <a:ext cx="323520" cy="323665"/>
          </a:xfrm>
          <a:custGeom>
            <a:rect b="b" l="l" r="r" t="t"/>
            <a:pathLst>
              <a:path extrusionOk="0" h="323665" w="323520">
                <a:moveTo>
                  <a:pt x="0" y="0"/>
                </a:moveTo>
                <a:lnTo>
                  <a:pt x="323519" y="0"/>
                </a:lnTo>
                <a:lnTo>
                  <a:pt x="323519" y="323665"/>
                </a:lnTo>
                <a:lnTo>
                  <a:pt x="0" y="323665"/>
                </a:lnTo>
                <a:lnTo>
                  <a:pt x="0" y="0"/>
                </a:lnTo>
                <a:close/>
              </a:path>
            </a:pathLst>
          </a:custGeom>
          <a:blipFill rotWithShape="1">
            <a:blip r:embed="rId5">
              <a:alphaModFix/>
            </a:blip>
            <a:stretch>
              <a:fillRect b="0" l="0" r="0" t="0"/>
            </a:stretch>
          </a:blipFill>
          <a:ln>
            <a:noFill/>
          </a:ln>
        </p:spPr>
      </p:sp>
      <p:sp>
        <p:nvSpPr>
          <p:cNvPr id="575" name="Google Shape;575;p18"/>
          <p:cNvSpPr/>
          <p:nvPr/>
        </p:nvSpPr>
        <p:spPr>
          <a:xfrm>
            <a:off x="9222246" y="5142256"/>
            <a:ext cx="323665" cy="323665"/>
          </a:xfrm>
          <a:custGeom>
            <a:rect b="b" l="l" r="r" t="t"/>
            <a:pathLst>
              <a:path extrusionOk="0" h="323665" w="323665">
                <a:moveTo>
                  <a:pt x="0" y="0"/>
                </a:moveTo>
                <a:lnTo>
                  <a:pt x="323665" y="0"/>
                </a:lnTo>
                <a:lnTo>
                  <a:pt x="323665" y="323665"/>
                </a:lnTo>
                <a:lnTo>
                  <a:pt x="0" y="323665"/>
                </a:lnTo>
                <a:lnTo>
                  <a:pt x="0" y="0"/>
                </a:lnTo>
                <a:close/>
              </a:path>
            </a:pathLst>
          </a:custGeom>
          <a:blipFill rotWithShape="1">
            <a:blip r:embed="rId6">
              <a:alphaModFix/>
            </a:blip>
            <a:stretch>
              <a:fillRect b="0" l="0" r="0" t="0"/>
            </a:stretch>
          </a:blipFill>
          <a:ln>
            <a:noFill/>
          </a:ln>
        </p:spPr>
      </p:sp>
      <p:sp>
        <p:nvSpPr>
          <p:cNvPr id="576" name="Google Shape;576;p18"/>
          <p:cNvSpPr/>
          <p:nvPr/>
        </p:nvSpPr>
        <p:spPr>
          <a:xfrm>
            <a:off x="2601944" y="2100713"/>
            <a:ext cx="6083085" cy="6083085"/>
          </a:xfrm>
          <a:custGeom>
            <a:rect b="b" l="l" r="r" t="t"/>
            <a:pathLst>
              <a:path extrusionOk="0" h="6083085" w="6083085">
                <a:moveTo>
                  <a:pt x="0" y="0"/>
                </a:moveTo>
                <a:lnTo>
                  <a:pt x="6083085" y="0"/>
                </a:lnTo>
                <a:lnTo>
                  <a:pt x="6083085" y="6083086"/>
                </a:lnTo>
                <a:lnTo>
                  <a:pt x="0" y="6083086"/>
                </a:lnTo>
                <a:lnTo>
                  <a:pt x="0" y="0"/>
                </a:lnTo>
                <a:close/>
              </a:path>
            </a:pathLst>
          </a:custGeom>
          <a:blipFill rotWithShape="1">
            <a:blip r:embed="rId7">
              <a:alphaModFix/>
            </a:blip>
            <a:stretch>
              <a:fillRect b="0" l="0" r="0" t="0"/>
            </a:stretch>
          </a:blipFill>
          <a:ln>
            <a:noFill/>
          </a:ln>
        </p:spPr>
      </p:sp>
      <p:sp>
        <p:nvSpPr>
          <p:cNvPr id="577" name="Google Shape;577;p18"/>
          <p:cNvSpPr/>
          <p:nvPr/>
        </p:nvSpPr>
        <p:spPr>
          <a:xfrm>
            <a:off x="3168390" y="2667169"/>
            <a:ext cx="4950194" cy="4950173"/>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8F8F8"/>
          </a:solid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 name="Google Shape;578;p18"/>
          <p:cNvGrpSpPr/>
          <p:nvPr/>
        </p:nvGrpSpPr>
        <p:grpSpPr>
          <a:xfrm>
            <a:off x="8931287" y="4410587"/>
            <a:ext cx="42696" cy="2604089"/>
            <a:chOff x="0" y="-38100"/>
            <a:chExt cx="13374" cy="815726"/>
          </a:xfrm>
        </p:grpSpPr>
        <p:sp>
          <p:nvSpPr>
            <p:cNvPr id="579" name="Google Shape;579;p18"/>
            <p:cNvSpPr/>
            <p:nvPr/>
          </p:nvSpPr>
          <p:spPr>
            <a:xfrm>
              <a:off x="0" y="0"/>
              <a:ext cx="13374" cy="777626"/>
            </a:xfrm>
            <a:custGeom>
              <a:rect b="b" l="l" r="r" t="t"/>
              <a:pathLst>
                <a:path extrusionOk="0" h="777626" w="13374">
                  <a:moveTo>
                    <a:pt x="0" y="0"/>
                  </a:moveTo>
                  <a:lnTo>
                    <a:pt x="13374" y="0"/>
                  </a:lnTo>
                  <a:lnTo>
                    <a:pt x="13374" y="777626"/>
                  </a:lnTo>
                  <a:lnTo>
                    <a:pt x="0" y="777626"/>
                  </a:lnTo>
                  <a:close/>
                </a:path>
              </a:pathLst>
            </a:custGeom>
            <a:solidFill>
              <a:srgbClr val="FFFFFF"/>
            </a:solidFill>
            <a:ln>
              <a:noFill/>
            </a:ln>
          </p:spPr>
        </p:sp>
        <p:sp>
          <p:nvSpPr>
            <p:cNvPr id="580" name="Google Shape;580;p18"/>
            <p:cNvSpPr txBox="1"/>
            <p:nvPr/>
          </p:nvSpPr>
          <p:spPr>
            <a:xfrm>
              <a:off x="0" y="-38100"/>
              <a:ext cx="13374" cy="815726"/>
            </a:xfrm>
            <a:prstGeom prst="rect">
              <a:avLst/>
            </a:prstGeom>
            <a:noFill/>
            <a:ln>
              <a:noFill/>
            </a:ln>
          </p:spPr>
          <p:txBody>
            <a:bodyPr anchorCtr="0" anchor="ctr" bIns="50800" lIns="50800" spcFirstLastPara="1" rIns="50800" wrap="square" tIns="50800">
              <a:noAutofit/>
            </a:bodyPr>
            <a:lstStyle/>
            <a:p>
              <a:pPr indent="0" lvl="0" marL="0" marR="0" rtl="0" algn="ctr">
                <a:lnSpc>
                  <a:spcPct val="168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81" name="Google Shape;581;p18"/>
          <p:cNvSpPr txBox="1"/>
          <p:nvPr/>
        </p:nvSpPr>
        <p:spPr>
          <a:xfrm>
            <a:off x="9672276" y="5951667"/>
            <a:ext cx="3857414" cy="289007"/>
          </a:xfrm>
          <a:prstGeom prst="rect">
            <a:avLst/>
          </a:prstGeom>
          <a:noFill/>
          <a:ln>
            <a:noFill/>
          </a:ln>
        </p:spPr>
        <p:txBody>
          <a:bodyPr anchorCtr="0" anchor="t" bIns="0" lIns="0" spcFirstLastPara="1" rIns="0" wrap="square" tIns="0">
            <a:spAutoFit/>
          </a:bodyPr>
          <a:lstStyle/>
          <a:p>
            <a:pPr indent="0" lvl="0" marL="0" marR="0" rtl="0" algn="l">
              <a:lnSpc>
                <a:spcPct val="140114"/>
              </a:lnSpc>
              <a:spcBef>
                <a:spcPts val="0"/>
              </a:spcBef>
              <a:spcAft>
                <a:spcPts val="0"/>
              </a:spcAft>
              <a:buNone/>
            </a:pPr>
            <a:r>
              <a:rPr lang="en-US" sz="1745">
                <a:solidFill>
                  <a:srgbClr val="FFFFFF"/>
                </a:solidFill>
                <a:latin typeface="Arial"/>
                <a:ea typeface="Arial"/>
                <a:cs typeface="Arial"/>
                <a:sym typeface="Arial"/>
              </a:rPr>
              <a:t>Website</a:t>
            </a:r>
            <a:endParaRPr/>
          </a:p>
        </p:txBody>
      </p:sp>
      <p:sp>
        <p:nvSpPr>
          <p:cNvPr id="582" name="Google Shape;582;p18"/>
          <p:cNvSpPr txBox="1"/>
          <p:nvPr/>
        </p:nvSpPr>
        <p:spPr>
          <a:xfrm>
            <a:off x="9672276" y="5521377"/>
            <a:ext cx="3760379" cy="288529"/>
          </a:xfrm>
          <a:prstGeom prst="rect">
            <a:avLst/>
          </a:prstGeom>
          <a:noFill/>
          <a:ln>
            <a:noFill/>
          </a:ln>
        </p:spPr>
        <p:txBody>
          <a:bodyPr anchorCtr="0" anchor="t" bIns="0" lIns="0" spcFirstLastPara="1" rIns="0" wrap="square" tIns="0">
            <a:spAutoFit/>
          </a:bodyPr>
          <a:lstStyle/>
          <a:p>
            <a:pPr indent="0" lvl="0" marL="0" marR="0" rtl="0" algn="l">
              <a:lnSpc>
                <a:spcPct val="140114"/>
              </a:lnSpc>
              <a:spcBef>
                <a:spcPts val="0"/>
              </a:spcBef>
              <a:spcAft>
                <a:spcPts val="0"/>
              </a:spcAft>
              <a:buNone/>
            </a:pPr>
            <a:r>
              <a:rPr lang="en-US" sz="1745">
                <a:solidFill>
                  <a:srgbClr val="FFFFFF"/>
                </a:solidFill>
                <a:latin typeface="Arial"/>
                <a:ea typeface="Arial"/>
                <a:cs typeface="Arial"/>
                <a:sym typeface="Arial"/>
              </a:rPr>
              <a:t>Email id</a:t>
            </a:r>
            <a:endParaRPr/>
          </a:p>
        </p:txBody>
      </p:sp>
      <p:sp>
        <p:nvSpPr>
          <p:cNvPr id="583" name="Google Shape;583;p18"/>
          <p:cNvSpPr txBox="1"/>
          <p:nvPr/>
        </p:nvSpPr>
        <p:spPr>
          <a:xfrm>
            <a:off x="9672276" y="6365522"/>
            <a:ext cx="3390341" cy="288529"/>
          </a:xfrm>
          <a:prstGeom prst="rect">
            <a:avLst/>
          </a:prstGeom>
          <a:noFill/>
          <a:ln>
            <a:noFill/>
          </a:ln>
        </p:spPr>
        <p:txBody>
          <a:bodyPr anchorCtr="0" anchor="t" bIns="0" lIns="0" spcFirstLastPara="1" rIns="0" wrap="square" tIns="0">
            <a:spAutoFit/>
          </a:bodyPr>
          <a:lstStyle/>
          <a:p>
            <a:pPr indent="0" lvl="0" marL="0" marR="0" rtl="0" algn="l">
              <a:lnSpc>
                <a:spcPct val="140114"/>
              </a:lnSpc>
              <a:spcBef>
                <a:spcPts val="0"/>
              </a:spcBef>
              <a:spcAft>
                <a:spcPts val="0"/>
              </a:spcAft>
              <a:buNone/>
            </a:pPr>
            <a:r>
              <a:rPr lang="en-US" sz="1745">
                <a:solidFill>
                  <a:srgbClr val="FFFFFF"/>
                </a:solidFill>
                <a:latin typeface="Arial"/>
                <a:ea typeface="Arial"/>
                <a:cs typeface="Arial"/>
                <a:sym typeface="Arial"/>
              </a:rPr>
              <a:t>Address</a:t>
            </a:r>
            <a:endParaRPr/>
          </a:p>
        </p:txBody>
      </p:sp>
      <p:sp>
        <p:nvSpPr>
          <p:cNvPr id="584" name="Google Shape;584;p18"/>
          <p:cNvSpPr txBox="1"/>
          <p:nvPr/>
        </p:nvSpPr>
        <p:spPr>
          <a:xfrm>
            <a:off x="9672275" y="5126700"/>
            <a:ext cx="2523600" cy="268800"/>
          </a:xfrm>
          <a:prstGeom prst="rect">
            <a:avLst/>
          </a:prstGeom>
          <a:noFill/>
          <a:ln>
            <a:noFill/>
          </a:ln>
        </p:spPr>
        <p:txBody>
          <a:bodyPr anchorCtr="0" anchor="t" bIns="0" lIns="0" spcFirstLastPara="1" rIns="0" wrap="square" tIns="0">
            <a:spAutoFit/>
          </a:bodyPr>
          <a:lstStyle/>
          <a:p>
            <a:pPr indent="0" lvl="0" marL="0" marR="0" rtl="0" algn="l">
              <a:lnSpc>
                <a:spcPct val="140114"/>
              </a:lnSpc>
              <a:spcBef>
                <a:spcPts val="0"/>
              </a:spcBef>
              <a:spcAft>
                <a:spcPts val="0"/>
              </a:spcAft>
              <a:buNone/>
            </a:pPr>
            <a:r>
              <a:rPr lang="en-US" sz="1745">
                <a:solidFill>
                  <a:srgbClr val="FFFFFF"/>
                </a:solidFill>
                <a:latin typeface="Arial"/>
                <a:ea typeface="Arial"/>
                <a:cs typeface="Arial"/>
                <a:sym typeface="Arial"/>
              </a:rPr>
              <a:t>Cell phone - </a:t>
            </a:r>
            <a:r>
              <a:rPr lang="en-US" sz="1745">
                <a:solidFill>
                  <a:srgbClr val="FFFFFF"/>
                </a:solidFill>
              </a:rPr>
              <a:t>Landline</a:t>
            </a:r>
            <a:endParaRPr/>
          </a:p>
        </p:txBody>
      </p:sp>
      <p:sp>
        <p:nvSpPr>
          <p:cNvPr id="585" name="Google Shape;585;p18"/>
          <p:cNvSpPr txBox="1"/>
          <p:nvPr/>
        </p:nvSpPr>
        <p:spPr>
          <a:xfrm>
            <a:off x="9183021" y="4475066"/>
            <a:ext cx="3374058" cy="495741"/>
          </a:xfrm>
          <a:prstGeom prst="rect">
            <a:avLst/>
          </a:prstGeom>
          <a:noFill/>
          <a:ln>
            <a:noFill/>
          </a:ln>
        </p:spPr>
        <p:txBody>
          <a:bodyPr anchorCtr="0" anchor="t" bIns="0" lIns="0" spcFirstLastPara="1" rIns="0" wrap="square" tIns="0">
            <a:spAutoFit/>
          </a:bodyPr>
          <a:lstStyle/>
          <a:p>
            <a:pPr indent="0" lvl="0" marL="0" marR="0" rtl="0" algn="l">
              <a:lnSpc>
                <a:spcPct val="139986"/>
              </a:lnSpc>
              <a:spcBef>
                <a:spcPts val="0"/>
              </a:spcBef>
              <a:spcAft>
                <a:spcPts val="0"/>
              </a:spcAft>
              <a:buNone/>
            </a:pPr>
            <a:r>
              <a:rPr b="1" lang="en-US" sz="2956">
                <a:solidFill>
                  <a:srgbClr val="FFFFFF"/>
                </a:solidFill>
                <a:latin typeface="Arial"/>
                <a:ea typeface="Arial"/>
                <a:cs typeface="Arial"/>
                <a:sym typeface="Arial"/>
              </a:rPr>
              <a:t>16. Contact Info</a:t>
            </a:r>
            <a:endParaRPr/>
          </a:p>
        </p:txBody>
      </p:sp>
      <p:sp>
        <p:nvSpPr>
          <p:cNvPr id="586" name="Google Shape;586;p18"/>
          <p:cNvSpPr txBox="1"/>
          <p:nvPr/>
        </p:nvSpPr>
        <p:spPr>
          <a:xfrm>
            <a:off x="8372230" y="2948548"/>
            <a:ext cx="4690500" cy="7821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b="1" lang="en-US" sz="5082">
                <a:solidFill>
                  <a:srgbClr val="FFFFFF"/>
                </a:solidFill>
                <a:latin typeface="Arial"/>
                <a:ea typeface="Arial"/>
                <a:cs typeface="Arial"/>
                <a:sym typeface="Arial"/>
              </a:rPr>
              <a:t>THANK </a:t>
            </a:r>
            <a:r>
              <a:rPr b="1" lang="en-US" sz="5082">
                <a:solidFill>
                  <a:srgbClr val="FFFFFF"/>
                </a:solidFill>
              </a:rPr>
              <a:t>Y</a:t>
            </a:r>
            <a:r>
              <a:rPr b="1" lang="en-US" sz="5082">
                <a:solidFill>
                  <a:srgbClr val="FFFFFF"/>
                </a:solidFill>
                <a:latin typeface="Arial"/>
                <a:ea typeface="Arial"/>
                <a:cs typeface="Arial"/>
                <a:sym typeface="Arial"/>
              </a:rPr>
              <a:t>OU</a:t>
            </a:r>
            <a:endParaRPr/>
          </a:p>
        </p:txBody>
      </p:sp>
      <p:grpSp>
        <p:nvGrpSpPr>
          <p:cNvPr id="587" name="Google Shape;587;p18"/>
          <p:cNvGrpSpPr/>
          <p:nvPr/>
        </p:nvGrpSpPr>
        <p:grpSpPr>
          <a:xfrm>
            <a:off x="15811589" y="8007246"/>
            <a:ext cx="4201427" cy="4201427"/>
            <a:chOff x="0" y="0"/>
            <a:chExt cx="812800" cy="812800"/>
          </a:xfrm>
        </p:grpSpPr>
        <p:sp>
          <p:nvSpPr>
            <p:cNvPr id="588" name="Google Shape;588;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cmpd="sng" w="742950">
              <a:solidFill>
                <a:srgbClr val="E2E34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0" name="Google Shape;590;p18"/>
          <p:cNvGrpSpPr/>
          <p:nvPr/>
        </p:nvGrpSpPr>
        <p:grpSpPr>
          <a:xfrm>
            <a:off x="-1868494" y="-2100713"/>
            <a:ext cx="4201427" cy="4201427"/>
            <a:chOff x="0" y="0"/>
            <a:chExt cx="812800" cy="812800"/>
          </a:xfrm>
        </p:grpSpPr>
        <p:sp>
          <p:nvSpPr>
            <p:cNvPr id="591" name="Google Shape;59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E2E34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3" name="Google Shape;593;p18"/>
          <p:cNvGrpSpPr/>
          <p:nvPr/>
        </p:nvGrpSpPr>
        <p:grpSpPr>
          <a:xfrm>
            <a:off x="16067950" y="6633635"/>
            <a:ext cx="762083" cy="762083"/>
            <a:chOff x="0" y="0"/>
            <a:chExt cx="812800" cy="812800"/>
          </a:xfrm>
        </p:grpSpPr>
        <p:sp>
          <p:nvSpPr>
            <p:cNvPr id="594" name="Google Shape;5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96" name="Google Shape;596;p18"/>
          <p:cNvGrpSpPr/>
          <p:nvPr/>
        </p:nvGrpSpPr>
        <p:grpSpPr>
          <a:xfrm>
            <a:off x="-575233" y="9258300"/>
            <a:ext cx="1614906" cy="1614906"/>
            <a:chOff x="0" y="0"/>
            <a:chExt cx="812800" cy="812800"/>
          </a:xfrm>
        </p:grpSpPr>
        <p:sp>
          <p:nvSpPr>
            <p:cNvPr id="597" name="Google Shape;5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8"/>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9" name="Google Shape;599;p18"/>
          <p:cNvSpPr txBox="1"/>
          <p:nvPr/>
        </p:nvSpPr>
        <p:spPr>
          <a:xfrm>
            <a:off x="3298293" y="4213872"/>
            <a:ext cx="4690387" cy="1766370"/>
          </a:xfrm>
          <a:prstGeom prst="rect">
            <a:avLst/>
          </a:prstGeom>
          <a:noFill/>
          <a:ln>
            <a:noFill/>
          </a:ln>
        </p:spPr>
        <p:txBody>
          <a:bodyPr anchorCtr="0" anchor="t" bIns="0" lIns="0" spcFirstLastPara="1" rIns="0" wrap="square" tIns="0">
            <a:spAutoFit/>
          </a:bodyPr>
          <a:lstStyle/>
          <a:p>
            <a:pPr indent="0" lvl="0" marL="0" marR="0" rtl="0" algn="ctr">
              <a:lnSpc>
                <a:spcPct val="140023"/>
              </a:lnSpc>
              <a:spcBef>
                <a:spcPts val="0"/>
              </a:spcBef>
              <a:spcAft>
                <a:spcPts val="0"/>
              </a:spcAft>
              <a:buNone/>
            </a:pPr>
            <a:r>
              <a:rPr b="1" lang="en-US" sz="5082">
                <a:solidFill>
                  <a:srgbClr val="000000"/>
                </a:solidFill>
                <a:latin typeface="Roboto Condensed"/>
                <a:ea typeface="Roboto Condensed"/>
                <a:cs typeface="Roboto Condensed"/>
                <a:sym typeface="Roboto Condensed"/>
              </a:rPr>
              <a:t>Place</a:t>
            </a:r>
            <a:endParaRPr/>
          </a:p>
          <a:p>
            <a:pPr indent="0" lvl="0" marL="0" marR="0" rtl="0" algn="ctr">
              <a:lnSpc>
                <a:spcPct val="140023"/>
              </a:lnSpc>
              <a:spcBef>
                <a:spcPts val="0"/>
              </a:spcBef>
              <a:spcAft>
                <a:spcPts val="0"/>
              </a:spcAft>
              <a:buNone/>
            </a:pPr>
            <a:r>
              <a:rPr b="1" lang="en-US" sz="5082">
                <a:solidFill>
                  <a:srgbClr val="000000"/>
                </a:solidFill>
                <a:latin typeface="Roboto Condensed"/>
                <a:ea typeface="Roboto Condensed"/>
                <a:cs typeface="Roboto Condensed"/>
                <a:sym typeface="Roboto Condensed"/>
              </a:rPr>
              <a:t>LOGO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05" name="Shape 105"/>
        <p:cNvGrpSpPr/>
        <p:nvPr/>
      </p:nvGrpSpPr>
      <p:grpSpPr>
        <a:xfrm>
          <a:off x="0" y="0"/>
          <a:ext cx="0" cy="0"/>
          <a:chOff x="0" y="0"/>
          <a:chExt cx="0" cy="0"/>
        </a:xfrm>
      </p:grpSpPr>
      <p:sp>
        <p:nvSpPr>
          <p:cNvPr id="106" name="Google Shape;106;p2"/>
          <p:cNvSpPr/>
          <p:nvPr/>
        </p:nvSpPr>
        <p:spPr>
          <a:xfrm rot="10800000">
            <a:off x="2778327" y="7417124"/>
            <a:ext cx="12710840" cy="1184047"/>
          </a:xfrm>
          <a:custGeom>
            <a:rect b="b" l="l" r="r" t="t"/>
            <a:pathLst>
              <a:path extrusionOk="0" h="1184047" w="12710840">
                <a:moveTo>
                  <a:pt x="0" y="0"/>
                </a:moveTo>
                <a:lnTo>
                  <a:pt x="12710840" y="0"/>
                </a:lnTo>
                <a:lnTo>
                  <a:pt x="12710840" y="1184046"/>
                </a:lnTo>
                <a:lnTo>
                  <a:pt x="0" y="1184046"/>
                </a:lnTo>
                <a:lnTo>
                  <a:pt x="0" y="0"/>
                </a:lnTo>
                <a:close/>
              </a:path>
            </a:pathLst>
          </a:custGeom>
          <a:blipFill rotWithShape="1">
            <a:blip r:embed="rId3">
              <a:alphaModFix amt="72000"/>
            </a:blip>
            <a:stretch>
              <a:fillRect b="-208632" l="0" r="0" t="0"/>
            </a:stretch>
          </a:blipFill>
          <a:ln>
            <a:noFill/>
          </a:ln>
        </p:spPr>
      </p:sp>
      <p:grpSp>
        <p:nvGrpSpPr>
          <p:cNvPr id="107" name="Google Shape;107;p2"/>
          <p:cNvGrpSpPr/>
          <p:nvPr/>
        </p:nvGrpSpPr>
        <p:grpSpPr>
          <a:xfrm>
            <a:off x="0" y="-72330"/>
            <a:ext cx="18288000" cy="4563959"/>
            <a:chOff x="0" y="-19050"/>
            <a:chExt cx="4816593" cy="1202030"/>
          </a:xfrm>
        </p:grpSpPr>
        <p:sp>
          <p:nvSpPr>
            <p:cNvPr id="108" name="Google Shape;108;p2"/>
            <p:cNvSpPr/>
            <p:nvPr/>
          </p:nvSpPr>
          <p:spPr>
            <a:xfrm>
              <a:off x="0" y="0"/>
              <a:ext cx="4816592" cy="1182980"/>
            </a:xfrm>
            <a:custGeom>
              <a:rect b="b" l="l" r="r" t="t"/>
              <a:pathLst>
                <a:path extrusionOk="0" h="1182980" w="4816592">
                  <a:moveTo>
                    <a:pt x="0" y="0"/>
                  </a:moveTo>
                  <a:lnTo>
                    <a:pt x="4816592" y="0"/>
                  </a:lnTo>
                  <a:lnTo>
                    <a:pt x="4816592" y="1182980"/>
                  </a:lnTo>
                  <a:lnTo>
                    <a:pt x="0" y="1182980"/>
                  </a:lnTo>
                  <a:close/>
                </a:path>
              </a:pathLst>
            </a:custGeom>
            <a:solidFill>
              <a:srgbClr val="106861"/>
            </a:solidFill>
            <a:ln>
              <a:noFill/>
            </a:ln>
          </p:spPr>
        </p:sp>
        <p:sp>
          <p:nvSpPr>
            <p:cNvPr id="109" name="Google Shape;109;p2"/>
            <p:cNvSpPr txBox="1"/>
            <p:nvPr/>
          </p:nvSpPr>
          <p:spPr>
            <a:xfrm>
              <a:off x="0" y="-19050"/>
              <a:ext cx="4816593" cy="120203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2"/>
          <p:cNvSpPr/>
          <p:nvPr/>
        </p:nvSpPr>
        <p:spPr>
          <a:xfrm>
            <a:off x="0" y="0"/>
            <a:ext cx="18288000" cy="4491629"/>
          </a:xfrm>
          <a:custGeom>
            <a:rect b="b" l="l" r="r" t="t"/>
            <a:pathLst>
              <a:path extrusionOk="0" h="4491629" w="18288000">
                <a:moveTo>
                  <a:pt x="0" y="0"/>
                </a:moveTo>
                <a:lnTo>
                  <a:pt x="18288000" y="0"/>
                </a:lnTo>
                <a:lnTo>
                  <a:pt x="18288000" y="4491629"/>
                </a:lnTo>
                <a:lnTo>
                  <a:pt x="0" y="4491629"/>
                </a:lnTo>
                <a:lnTo>
                  <a:pt x="0" y="0"/>
                </a:lnTo>
                <a:close/>
              </a:path>
            </a:pathLst>
          </a:custGeom>
          <a:blipFill rotWithShape="1">
            <a:blip r:embed="rId4">
              <a:alphaModFix amt="58999"/>
            </a:blip>
            <a:stretch>
              <a:fillRect b="-85631" l="0" r="0" t="-85628"/>
            </a:stretch>
          </a:blipFill>
          <a:ln>
            <a:noFill/>
          </a:ln>
        </p:spPr>
      </p:sp>
      <p:grpSp>
        <p:nvGrpSpPr>
          <p:cNvPr id="111" name="Google Shape;111;p2"/>
          <p:cNvGrpSpPr/>
          <p:nvPr/>
        </p:nvGrpSpPr>
        <p:grpSpPr>
          <a:xfrm>
            <a:off x="2778327" y="2173484"/>
            <a:ext cx="12731346" cy="5243639"/>
            <a:chOff x="0" y="-19050"/>
            <a:chExt cx="3353112" cy="1381041"/>
          </a:xfrm>
        </p:grpSpPr>
        <p:sp>
          <p:nvSpPr>
            <p:cNvPr id="112" name="Google Shape;112;p2"/>
            <p:cNvSpPr/>
            <p:nvPr/>
          </p:nvSpPr>
          <p:spPr>
            <a:xfrm>
              <a:off x="0" y="0"/>
              <a:ext cx="3353112" cy="1361991"/>
            </a:xfrm>
            <a:custGeom>
              <a:rect b="b" l="l" r="r" t="t"/>
              <a:pathLst>
                <a:path extrusionOk="0" h="1361991" w="3353112">
                  <a:moveTo>
                    <a:pt x="15202" y="0"/>
                  </a:moveTo>
                  <a:lnTo>
                    <a:pt x="3337909" y="0"/>
                  </a:lnTo>
                  <a:cubicBezTo>
                    <a:pt x="3341941" y="0"/>
                    <a:pt x="3345808" y="1602"/>
                    <a:pt x="3348659" y="4453"/>
                  </a:cubicBezTo>
                  <a:cubicBezTo>
                    <a:pt x="3351510" y="7304"/>
                    <a:pt x="3353112" y="11171"/>
                    <a:pt x="3353112" y="15202"/>
                  </a:cubicBezTo>
                  <a:lnTo>
                    <a:pt x="3353112" y="1346788"/>
                  </a:lnTo>
                  <a:cubicBezTo>
                    <a:pt x="3353112" y="1350820"/>
                    <a:pt x="3351510" y="1354687"/>
                    <a:pt x="3348659" y="1357538"/>
                  </a:cubicBezTo>
                  <a:cubicBezTo>
                    <a:pt x="3345808" y="1360389"/>
                    <a:pt x="3341941" y="1361991"/>
                    <a:pt x="3337909" y="1361991"/>
                  </a:cubicBezTo>
                  <a:lnTo>
                    <a:pt x="15202" y="1361991"/>
                  </a:lnTo>
                  <a:cubicBezTo>
                    <a:pt x="11171" y="1361991"/>
                    <a:pt x="7304" y="1360389"/>
                    <a:pt x="4453" y="1357538"/>
                  </a:cubicBezTo>
                  <a:cubicBezTo>
                    <a:pt x="1602" y="1354687"/>
                    <a:pt x="0" y="1350820"/>
                    <a:pt x="0" y="1346788"/>
                  </a:cubicBezTo>
                  <a:lnTo>
                    <a:pt x="0" y="15202"/>
                  </a:lnTo>
                  <a:cubicBezTo>
                    <a:pt x="0" y="11171"/>
                    <a:pt x="1602" y="7304"/>
                    <a:pt x="4453" y="4453"/>
                  </a:cubicBezTo>
                  <a:cubicBezTo>
                    <a:pt x="7304" y="1602"/>
                    <a:pt x="11171" y="0"/>
                    <a:pt x="15202" y="0"/>
                  </a:cubicBezTo>
                  <a:close/>
                </a:path>
              </a:pathLst>
            </a:custGeom>
            <a:solidFill>
              <a:srgbClr val="1068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0" y="-19050"/>
              <a:ext cx="3353112" cy="1381041"/>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2"/>
          <p:cNvSpPr txBox="1"/>
          <p:nvPr/>
        </p:nvSpPr>
        <p:spPr>
          <a:xfrm>
            <a:off x="3558350" y="4435739"/>
            <a:ext cx="11150794" cy="2649855"/>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2700" u="none" cap="none" strike="noStrike">
                <a:solidFill>
                  <a:srgbClr val="FFFFFF"/>
                </a:solidFill>
                <a:latin typeface="Arial"/>
                <a:ea typeface="Arial"/>
                <a:cs typeface="Arial"/>
                <a:sym typeface="Arial"/>
              </a:rPr>
              <a:t>Why does your company exists?</a:t>
            </a:r>
            <a:endParaRPr/>
          </a:p>
          <a:p>
            <a:pPr indent="0" lvl="0" marL="0" marR="0" rtl="0" algn="ctr">
              <a:lnSpc>
                <a:spcPct val="160000"/>
              </a:lnSpc>
              <a:spcBef>
                <a:spcPts val="0"/>
              </a:spcBef>
              <a:spcAft>
                <a:spcPts val="0"/>
              </a:spcAft>
              <a:buNone/>
            </a:pPr>
            <a:r>
              <a:rPr b="0" i="0" lang="en-US" sz="2700" u="none" cap="none" strike="noStrike">
                <a:solidFill>
                  <a:srgbClr val="FFFFFF"/>
                </a:solidFill>
                <a:latin typeface="Arial"/>
                <a:ea typeface="Arial"/>
                <a:cs typeface="Arial"/>
                <a:sym typeface="Arial"/>
              </a:rPr>
              <a:t>How will you transform the industry or vertical you're operating in?</a:t>
            </a:r>
            <a:endParaRPr/>
          </a:p>
          <a:p>
            <a:pPr indent="0" lvl="0" marL="0" marR="0" rtl="0" algn="ctr">
              <a:lnSpc>
                <a:spcPct val="160000"/>
              </a:lnSpc>
              <a:spcBef>
                <a:spcPts val="0"/>
              </a:spcBef>
              <a:spcAft>
                <a:spcPts val="0"/>
              </a:spcAft>
              <a:buNone/>
            </a:pPr>
            <a:r>
              <a:rPr b="0" i="0" lang="en-US" sz="2700" u="none" cap="none" strike="noStrike">
                <a:solidFill>
                  <a:srgbClr val="FFFFFF"/>
                </a:solidFill>
                <a:latin typeface="Arial"/>
                <a:ea typeface="Arial"/>
                <a:cs typeface="Arial"/>
                <a:sym typeface="Arial"/>
              </a:rPr>
              <a:t>What positive impact will your product(s) and solution(s)</a:t>
            </a:r>
            <a:endParaRPr/>
          </a:p>
          <a:p>
            <a:pPr indent="0" lvl="0" marL="0" marR="0" rtl="0" algn="ctr">
              <a:lnSpc>
                <a:spcPct val="160000"/>
              </a:lnSpc>
              <a:spcBef>
                <a:spcPts val="0"/>
              </a:spcBef>
              <a:spcAft>
                <a:spcPts val="0"/>
              </a:spcAft>
              <a:buNone/>
            </a:pPr>
            <a:r>
              <a:rPr b="0" i="0" lang="en-US" sz="2700" u="none" cap="none" strike="noStrike">
                <a:solidFill>
                  <a:srgbClr val="FFFFFF"/>
                </a:solidFill>
                <a:latin typeface="Arial"/>
                <a:ea typeface="Arial"/>
                <a:cs typeface="Arial"/>
                <a:sym typeface="Arial"/>
              </a:rPr>
              <a:t>create for the world at large?</a:t>
            </a:r>
            <a:endParaRPr/>
          </a:p>
          <a:p>
            <a:pPr indent="0" lvl="0" marL="0" marR="0" rtl="0" algn="ctr">
              <a:lnSpc>
                <a:spcPct val="139962"/>
              </a:lnSpc>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115" name="Google Shape;115;p2"/>
          <p:cNvSpPr txBox="1"/>
          <p:nvPr/>
        </p:nvSpPr>
        <p:spPr>
          <a:xfrm>
            <a:off x="5679731" y="2769592"/>
            <a:ext cx="6928538" cy="117869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1" i="0" lang="en-US" sz="6844" u="none" cap="none" strike="noStrike">
                <a:solidFill>
                  <a:srgbClr val="FDFBFB"/>
                </a:solidFill>
                <a:latin typeface="Roboto Condensed"/>
                <a:ea typeface="Roboto Condensed"/>
                <a:cs typeface="Roboto Condensed"/>
                <a:sym typeface="Roboto Condensed"/>
              </a:rPr>
              <a:t>Vision</a:t>
            </a:r>
            <a:endParaRPr/>
          </a:p>
        </p:txBody>
      </p:sp>
      <p:grpSp>
        <p:nvGrpSpPr>
          <p:cNvPr id="116" name="Google Shape;116;p2"/>
          <p:cNvGrpSpPr/>
          <p:nvPr/>
        </p:nvGrpSpPr>
        <p:grpSpPr>
          <a:xfrm>
            <a:off x="16113923" y="9258300"/>
            <a:ext cx="327444" cy="327444"/>
            <a:chOff x="0" y="0"/>
            <a:chExt cx="812800" cy="812800"/>
          </a:xfrm>
        </p:grpSpPr>
        <p:sp>
          <p:nvSpPr>
            <p:cNvPr id="117" name="Google Shape;117;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9" name="Google Shape;119;p2"/>
          <p:cNvGrpSpPr/>
          <p:nvPr/>
        </p:nvGrpSpPr>
        <p:grpSpPr>
          <a:xfrm>
            <a:off x="15648108" y="9258300"/>
            <a:ext cx="327444" cy="327444"/>
            <a:chOff x="0" y="0"/>
            <a:chExt cx="812800" cy="812800"/>
          </a:xfrm>
        </p:grpSpPr>
        <p:sp>
          <p:nvSpPr>
            <p:cNvPr id="120" name="Google Shape;120;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2" name="Google Shape;122;p2"/>
          <p:cNvGrpSpPr/>
          <p:nvPr/>
        </p:nvGrpSpPr>
        <p:grpSpPr>
          <a:xfrm>
            <a:off x="15161723" y="9258300"/>
            <a:ext cx="327444" cy="327444"/>
            <a:chOff x="0" y="0"/>
            <a:chExt cx="812800" cy="812800"/>
          </a:xfrm>
        </p:grpSpPr>
        <p:sp>
          <p:nvSpPr>
            <p:cNvPr id="123" name="Google Shape;123;p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5" name="Google Shape;125;p2"/>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30" name="Shape 130"/>
        <p:cNvGrpSpPr/>
        <p:nvPr/>
      </p:nvGrpSpPr>
      <p:grpSpPr>
        <a:xfrm>
          <a:off x="0" y="0"/>
          <a:ext cx="0" cy="0"/>
          <a:chOff x="0" y="0"/>
          <a:chExt cx="0" cy="0"/>
        </a:xfrm>
      </p:grpSpPr>
      <p:grpSp>
        <p:nvGrpSpPr>
          <p:cNvPr id="131" name="Google Shape;131;p3"/>
          <p:cNvGrpSpPr/>
          <p:nvPr/>
        </p:nvGrpSpPr>
        <p:grpSpPr>
          <a:xfrm>
            <a:off x="9832433" y="-418138"/>
            <a:ext cx="8956821" cy="11851258"/>
            <a:chOff x="0" y="-19050"/>
            <a:chExt cx="2171400" cy="2873098"/>
          </a:xfrm>
        </p:grpSpPr>
        <p:sp>
          <p:nvSpPr>
            <p:cNvPr id="132" name="Google Shape;132;p3"/>
            <p:cNvSpPr/>
            <p:nvPr/>
          </p:nvSpPr>
          <p:spPr>
            <a:xfrm>
              <a:off x="0" y="0"/>
              <a:ext cx="2171400" cy="2854048"/>
            </a:xfrm>
            <a:custGeom>
              <a:rect b="b" l="l" r="r" t="t"/>
              <a:pathLst>
                <a:path extrusionOk="0" h="2854048" w="2171400">
                  <a:moveTo>
                    <a:pt x="37167" y="0"/>
                  </a:moveTo>
                  <a:lnTo>
                    <a:pt x="2134233" y="0"/>
                  </a:lnTo>
                  <a:cubicBezTo>
                    <a:pt x="2154760" y="0"/>
                    <a:pt x="2171400" y="16640"/>
                    <a:pt x="2171400" y="37167"/>
                  </a:cubicBezTo>
                  <a:lnTo>
                    <a:pt x="2171400" y="2816880"/>
                  </a:lnTo>
                  <a:cubicBezTo>
                    <a:pt x="2171400" y="2826738"/>
                    <a:pt x="2167484" y="2836192"/>
                    <a:pt x="2160514" y="2843162"/>
                  </a:cubicBezTo>
                  <a:cubicBezTo>
                    <a:pt x="2153544" y="2850132"/>
                    <a:pt x="2144090" y="2854048"/>
                    <a:pt x="2134233" y="2854048"/>
                  </a:cubicBezTo>
                  <a:lnTo>
                    <a:pt x="37167" y="2854048"/>
                  </a:lnTo>
                  <a:cubicBezTo>
                    <a:pt x="27310" y="2854048"/>
                    <a:pt x="17856" y="2850132"/>
                    <a:pt x="10886" y="2843162"/>
                  </a:cubicBezTo>
                  <a:cubicBezTo>
                    <a:pt x="3916" y="2836192"/>
                    <a:pt x="0" y="2826738"/>
                    <a:pt x="0" y="2816880"/>
                  </a:cubicBezTo>
                  <a:lnTo>
                    <a:pt x="0" y="37167"/>
                  </a:lnTo>
                  <a:cubicBezTo>
                    <a:pt x="0" y="27310"/>
                    <a:pt x="3916" y="17856"/>
                    <a:pt x="10886" y="10886"/>
                  </a:cubicBezTo>
                  <a:cubicBezTo>
                    <a:pt x="17856" y="3916"/>
                    <a:pt x="27310" y="0"/>
                    <a:pt x="37167" y="0"/>
                  </a:cubicBezTo>
                  <a:close/>
                </a:path>
              </a:pathLst>
            </a:custGeom>
            <a:solidFill>
              <a:srgbClr val="188C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0" y="-19050"/>
              <a:ext cx="2171400" cy="2873098"/>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3"/>
          <p:cNvSpPr/>
          <p:nvPr/>
        </p:nvSpPr>
        <p:spPr>
          <a:xfrm>
            <a:off x="9832433" y="-339559"/>
            <a:ext cx="8734952" cy="6849387"/>
          </a:xfrm>
          <a:custGeom>
            <a:rect b="b" l="l" r="r" t="t"/>
            <a:pathLst>
              <a:path extrusionOk="0" h="4979162" w="6349873">
                <a:moveTo>
                  <a:pt x="292100" y="0"/>
                </a:moveTo>
                <a:cubicBezTo>
                  <a:pt x="131445" y="0"/>
                  <a:pt x="0" y="131445"/>
                  <a:pt x="0" y="292100"/>
                </a:cubicBezTo>
                <a:lnTo>
                  <a:pt x="0" y="3332480"/>
                </a:lnTo>
                <a:cubicBezTo>
                  <a:pt x="0" y="3493135"/>
                  <a:pt x="128397" y="3652520"/>
                  <a:pt x="285369" y="3686683"/>
                </a:cubicBezTo>
                <a:lnTo>
                  <a:pt x="6064504" y="4944999"/>
                </a:lnTo>
                <a:cubicBezTo>
                  <a:pt x="6221476" y="4979162"/>
                  <a:pt x="6349873" y="4875657"/>
                  <a:pt x="6349873" y="4715002"/>
                </a:cubicBezTo>
                <a:lnTo>
                  <a:pt x="6349873" y="292100"/>
                </a:lnTo>
                <a:cubicBezTo>
                  <a:pt x="6349873" y="131445"/>
                  <a:pt x="6218428" y="0"/>
                  <a:pt x="6057773" y="0"/>
                </a:cubicBezTo>
                <a:lnTo>
                  <a:pt x="292100" y="0"/>
                </a:lnTo>
                <a:close/>
              </a:path>
            </a:pathLst>
          </a:custGeom>
          <a:blipFill rotWithShape="1">
            <a:blip r:embed="rId3">
              <a:alphaModFix/>
            </a:blip>
            <a:stretch>
              <a:fillRect b="0" l="-8519" r="-851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10334905" y="5642237"/>
            <a:ext cx="2264637" cy="1659361"/>
          </a:xfrm>
          <a:custGeom>
            <a:rect b="b" l="l" r="r" t="t"/>
            <a:pathLst>
              <a:path extrusionOk="0" h="1659361" w="2264637">
                <a:moveTo>
                  <a:pt x="0" y="0"/>
                </a:moveTo>
                <a:lnTo>
                  <a:pt x="2264637" y="0"/>
                </a:lnTo>
                <a:lnTo>
                  <a:pt x="2264637" y="1659362"/>
                </a:lnTo>
                <a:lnTo>
                  <a:pt x="0" y="1659362"/>
                </a:lnTo>
                <a:lnTo>
                  <a:pt x="0" y="0"/>
                </a:lnTo>
                <a:close/>
              </a:path>
            </a:pathLst>
          </a:custGeom>
          <a:blipFill rotWithShape="1">
            <a:blip r:embed="rId4">
              <a:alphaModFix amt="15000"/>
            </a:blip>
            <a:stretch>
              <a:fillRect b="0" l="0" r="0" t="0"/>
            </a:stretch>
          </a:blipFill>
          <a:ln>
            <a:noFill/>
          </a:ln>
        </p:spPr>
      </p:sp>
      <p:sp>
        <p:nvSpPr>
          <p:cNvPr id="136" name="Google Shape;136;p3"/>
          <p:cNvSpPr txBox="1"/>
          <p:nvPr/>
        </p:nvSpPr>
        <p:spPr>
          <a:xfrm>
            <a:off x="1009387" y="1189966"/>
            <a:ext cx="9039900" cy="1753200"/>
          </a:xfrm>
          <a:prstGeom prst="rect">
            <a:avLst/>
          </a:prstGeom>
          <a:noFill/>
          <a:ln>
            <a:noFill/>
          </a:ln>
        </p:spPr>
        <p:txBody>
          <a:bodyPr anchorCtr="0" anchor="t" bIns="0" lIns="0" spcFirstLastPara="1" rIns="0" wrap="square" tIns="0">
            <a:spAutoFit/>
          </a:bodyPr>
          <a:lstStyle/>
          <a:p>
            <a:pPr indent="0" lvl="0" marL="0" marR="0" rtl="0" algn="l">
              <a:lnSpc>
                <a:spcPct val="139991"/>
              </a:lnSpc>
              <a:spcBef>
                <a:spcPts val="0"/>
              </a:spcBef>
              <a:spcAft>
                <a:spcPts val="0"/>
              </a:spcAft>
              <a:buNone/>
            </a:pPr>
            <a:r>
              <a:rPr b="1" lang="en-US" sz="4746">
                <a:solidFill>
                  <a:srgbClr val="191919"/>
                </a:solidFill>
                <a:latin typeface="Roboto Condensed"/>
                <a:ea typeface="Roboto Condensed"/>
                <a:cs typeface="Roboto Condensed"/>
                <a:sym typeface="Roboto Condensed"/>
              </a:rPr>
              <a:t>1</a:t>
            </a:r>
            <a:r>
              <a:rPr b="1" i="0" lang="en-US" sz="4746" u="none" cap="none" strike="noStrike">
                <a:solidFill>
                  <a:srgbClr val="191919"/>
                </a:solidFill>
                <a:latin typeface="Roboto Condensed"/>
                <a:ea typeface="Roboto Condensed"/>
                <a:cs typeface="Roboto Condensed"/>
                <a:sym typeface="Roboto Condensed"/>
              </a:rPr>
              <a:t>. Traction / Progress to Date</a:t>
            </a:r>
            <a:endParaRPr/>
          </a:p>
          <a:p>
            <a:pPr indent="0" lvl="0" marL="0" marR="0" rtl="0" algn="l">
              <a:lnSpc>
                <a:spcPct val="139991"/>
              </a:lnSpc>
              <a:spcBef>
                <a:spcPts val="0"/>
              </a:spcBef>
              <a:spcAft>
                <a:spcPts val="0"/>
              </a:spcAft>
              <a:buNone/>
            </a:pPr>
            <a:r>
              <a:t/>
            </a:r>
            <a:endParaRPr b="1" i="0" sz="4746" u="none" cap="none" strike="noStrike">
              <a:solidFill>
                <a:srgbClr val="191919"/>
              </a:solidFill>
              <a:latin typeface="Roboto Condensed"/>
              <a:ea typeface="Roboto Condensed"/>
              <a:cs typeface="Roboto Condensed"/>
              <a:sym typeface="Roboto Condensed"/>
            </a:endParaRPr>
          </a:p>
        </p:txBody>
      </p:sp>
      <p:sp>
        <p:nvSpPr>
          <p:cNvPr id="137" name="Google Shape;137;p3"/>
          <p:cNvSpPr txBox="1"/>
          <p:nvPr/>
        </p:nvSpPr>
        <p:spPr>
          <a:xfrm>
            <a:off x="1009375" y="3041300"/>
            <a:ext cx="8166000" cy="7693200"/>
          </a:xfrm>
          <a:prstGeom prst="rect">
            <a:avLst/>
          </a:prstGeom>
          <a:noFill/>
          <a:ln>
            <a:noFill/>
          </a:ln>
        </p:spPr>
        <p:txBody>
          <a:bodyPr anchorCtr="0" anchor="t" bIns="0" lIns="0" spcFirstLastPara="1" rIns="0" wrap="square" tIns="0">
            <a:spAutoFit/>
          </a:bodyPr>
          <a:lstStyle/>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Team:</a:t>
            </a:r>
            <a:r>
              <a:rPr b="0" i="0" lang="en-US" sz="2453" u="none" cap="none" strike="noStrike">
                <a:solidFill>
                  <a:srgbClr val="191919"/>
                </a:solidFill>
                <a:latin typeface="Quicksand"/>
                <a:ea typeface="Quicksand"/>
                <a:cs typeface="Quicksand"/>
                <a:sym typeface="Quicksand"/>
              </a:rPr>
              <a:t> If you are seasoned professionals, then what your notable achievements to date?</a:t>
            </a:r>
            <a:endParaRPr/>
          </a:p>
          <a:p>
            <a:pPr indent="0" lvl="0" marL="0" marR="0" rtl="0" algn="l">
              <a:lnSpc>
                <a:spcPct val="149042"/>
              </a:lnSpc>
              <a:spcBef>
                <a:spcPts val="0"/>
              </a:spcBef>
              <a:spcAft>
                <a:spcPts val="0"/>
              </a:spcAft>
              <a:buNone/>
            </a:pPr>
            <a:r>
              <a:t/>
            </a:r>
            <a:endParaRPr b="0" i="0" sz="2453" u="none" cap="none" strike="noStrike">
              <a:solidFill>
                <a:srgbClr val="191919"/>
              </a:solidFill>
              <a:latin typeface="Quicksand"/>
              <a:ea typeface="Quicksand"/>
              <a:cs typeface="Quicksand"/>
              <a:sym typeface="Quicksand"/>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Startup:</a:t>
            </a:r>
            <a:r>
              <a:rPr b="0" i="0" lang="en-US" sz="2453" u="none" cap="none" strike="noStrike">
                <a:solidFill>
                  <a:srgbClr val="191919"/>
                </a:solidFill>
                <a:latin typeface="Quicksand"/>
                <a:ea typeface="Quicksand"/>
                <a:cs typeface="Quicksand"/>
                <a:sym typeface="Quicksand"/>
              </a:rPr>
              <a:t> If you are a established company then how products have built/ launched so far? </a:t>
            </a:r>
            <a:endParaRPr/>
          </a:p>
          <a:p>
            <a:pPr indent="0" lvl="0" marL="0" marR="0" rtl="0" algn="l">
              <a:lnSpc>
                <a:spcPct val="149042"/>
              </a:lnSpc>
              <a:spcBef>
                <a:spcPts val="0"/>
              </a:spcBef>
              <a:spcAft>
                <a:spcPts val="0"/>
              </a:spcAft>
              <a:buNone/>
            </a:pPr>
            <a:r>
              <a:t/>
            </a:r>
            <a:endParaRPr b="0" i="0" sz="2453" u="none" cap="none" strike="noStrike">
              <a:solidFill>
                <a:srgbClr val="191919"/>
              </a:solidFill>
              <a:latin typeface="Quicksand"/>
              <a:ea typeface="Quicksand"/>
              <a:cs typeface="Quicksand"/>
              <a:sym typeface="Quicksand"/>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Product:</a:t>
            </a:r>
            <a:r>
              <a:rPr b="0" i="0" lang="en-US" sz="2453" u="none" cap="none" strike="noStrike">
                <a:solidFill>
                  <a:srgbClr val="191919"/>
                </a:solidFill>
                <a:latin typeface="Quicksand"/>
                <a:ea typeface="Quicksand"/>
                <a:cs typeface="Quicksand"/>
                <a:sym typeface="Quicksand"/>
              </a:rPr>
              <a:t> What are the milestones that your product have achieved in terms of:</a:t>
            </a:r>
            <a:endParaRPr/>
          </a:p>
          <a:p>
            <a:pPr indent="0" lvl="0" marL="0" marR="0" rtl="0" algn="l">
              <a:lnSpc>
                <a:spcPct val="149042"/>
              </a:lnSpc>
              <a:spcBef>
                <a:spcPts val="0"/>
              </a:spcBef>
              <a:spcAft>
                <a:spcPts val="0"/>
              </a:spcAft>
              <a:buNone/>
            </a:pPr>
            <a:r>
              <a:t/>
            </a:r>
            <a:endParaRPr b="0" i="0" sz="2453" u="none" cap="none" strike="noStrike">
              <a:solidFill>
                <a:srgbClr val="191919"/>
              </a:solidFill>
              <a:latin typeface="Quicksand"/>
              <a:ea typeface="Quicksand"/>
              <a:cs typeface="Quicksand"/>
              <a:sym typeface="Quicksand"/>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Revenue:</a:t>
            </a:r>
            <a:r>
              <a:rPr b="0" i="0" lang="en-US" sz="2453" u="none" cap="none" strike="noStrike">
                <a:solidFill>
                  <a:srgbClr val="191919"/>
                </a:solidFill>
                <a:latin typeface="Quicksand"/>
                <a:ea typeface="Quicksand"/>
                <a:cs typeface="Quicksand"/>
                <a:sym typeface="Quicksand"/>
              </a:rPr>
              <a:t> to date</a:t>
            </a:r>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Users Acquired:</a:t>
            </a:r>
            <a:r>
              <a:rPr b="0" i="0" lang="en-US" sz="2453" u="none" cap="none" strike="noStrike">
                <a:solidFill>
                  <a:srgbClr val="191919"/>
                </a:solidFill>
                <a:latin typeface="Quicksand"/>
                <a:ea typeface="Quicksand"/>
                <a:cs typeface="Quicksand"/>
                <a:sym typeface="Quicksand"/>
              </a:rPr>
              <a:t> to date</a:t>
            </a:r>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Users testimonials about the product:</a:t>
            </a:r>
            <a:r>
              <a:rPr b="0" i="0" lang="en-US" sz="2453" u="none" cap="none" strike="noStrike">
                <a:solidFill>
                  <a:srgbClr val="191919"/>
                </a:solidFill>
                <a:latin typeface="Quicksand"/>
                <a:ea typeface="Quicksand"/>
                <a:cs typeface="Quicksand"/>
                <a:sym typeface="Quicksand"/>
              </a:rPr>
              <a:t> (state here)</a:t>
            </a:r>
            <a:endParaRPr/>
          </a:p>
          <a:p>
            <a:pPr indent="0" lvl="0" marL="0" marR="0" rtl="0" algn="l">
              <a:lnSpc>
                <a:spcPct val="149042"/>
              </a:lnSpc>
              <a:spcBef>
                <a:spcPts val="0"/>
              </a:spcBef>
              <a:spcAft>
                <a:spcPts val="0"/>
              </a:spcAft>
              <a:buNone/>
            </a:pPr>
            <a:r>
              <a:rPr b="1" i="0" lang="en-US" sz="2453" u="none" cap="none" strike="noStrike">
                <a:solidFill>
                  <a:srgbClr val="191919"/>
                </a:solidFill>
                <a:latin typeface="Quicksand"/>
                <a:ea typeface="Quicksand"/>
                <a:cs typeface="Quicksand"/>
                <a:sym typeface="Quicksand"/>
              </a:rPr>
              <a:t>Any other achievements or accolades:</a:t>
            </a:r>
            <a:r>
              <a:rPr b="0" i="0" lang="en-US" sz="2453" u="none" cap="none" strike="noStrike">
                <a:solidFill>
                  <a:srgbClr val="191919"/>
                </a:solidFill>
                <a:latin typeface="Quicksand"/>
                <a:ea typeface="Quicksand"/>
                <a:cs typeface="Quicksand"/>
                <a:sym typeface="Quicksand"/>
              </a:rPr>
              <a:t> to date</a:t>
            </a:r>
            <a:endParaRPr/>
          </a:p>
          <a:p>
            <a:pPr indent="0" lvl="0" marL="0" marR="0" rtl="0" algn="l">
              <a:lnSpc>
                <a:spcPct val="149042"/>
              </a:lnSpc>
              <a:spcBef>
                <a:spcPts val="0"/>
              </a:spcBef>
              <a:spcAft>
                <a:spcPts val="0"/>
              </a:spcAft>
              <a:buNone/>
            </a:pPr>
            <a:r>
              <a:t/>
            </a:r>
            <a:endParaRPr b="0" i="0" sz="2453" u="none" cap="none" strike="noStrike">
              <a:solidFill>
                <a:srgbClr val="191919"/>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nvSpPr>
        <p:spPr>
          <a:xfrm>
            <a:off x="1539869" y="2589888"/>
            <a:ext cx="9093300" cy="5356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3314" u="none" cap="none" strike="noStrike">
                <a:solidFill>
                  <a:srgbClr val="343432"/>
                </a:solidFill>
                <a:latin typeface="Quicksand"/>
                <a:ea typeface="Quicksand"/>
                <a:cs typeface="Quicksand"/>
                <a:sym typeface="Quicksand"/>
              </a:rPr>
              <a:t>What specific problem are you solving for your customer? </a:t>
            </a:r>
            <a:endParaRPr/>
          </a:p>
          <a:p>
            <a:pPr indent="0" lvl="0" marL="0" marR="0" rtl="0" algn="l">
              <a:lnSpc>
                <a:spcPct val="50000"/>
              </a:lnSpc>
              <a:spcBef>
                <a:spcPts val="0"/>
              </a:spcBef>
              <a:spcAft>
                <a:spcPts val="0"/>
              </a:spcAft>
              <a:buNone/>
            </a:pPr>
            <a:r>
              <a:t/>
            </a:r>
            <a:endParaRPr b="0" i="0" sz="3314" u="none" cap="none" strike="noStrike">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b="0" i="0" lang="en-US" sz="3314" u="none" cap="none" strike="noStrike">
                <a:solidFill>
                  <a:srgbClr val="343432"/>
                </a:solidFill>
                <a:latin typeface="Quicksand"/>
                <a:ea typeface="Quicksand"/>
                <a:cs typeface="Quicksand"/>
                <a:sym typeface="Quicksand"/>
              </a:rPr>
              <a:t>Describe the pain or problem that you are alleviating or the pleasure you are providing to improve the quality of life of your customer/ client/ beneficiary.</a:t>
            </a:r>
            <a:endParaRPr/>
          </a:p>
          <a:p>
            <a:pPr indent="0" lvl="0" marL="0" marR="0" rtl="0" algn="l">
              <a:lnSpc>
                <a:spcPct val="150000"/>
              </a:lnSpc>
              <a:spcBef>
                <a:spcPts val="0"/>
              </a:spcBef>
              <a:spcAft>
                <a:spcPts val="0"/>
              </a:spcAft>
              <a:buNone/>
            </a:pPr>
            <a:r>
              <a:t/>
            </a:r>
            <a:endParaRPr b="0" i="0" sz="3314" u="none" cap="none" strike="noStrike">
              <a:solidFill>
                <a:srgbClr val="343432"/>
              </a:solidFill>
              <a:latin typeface="Quicksand"/>
              <a:ea typeface="Quicksand"/>
              <a:cs typeface="Quicksand"/>
              <a:sym typeface="Quicksand"/>
            </a:endParaRPr>
          </a:p>
        </p:txBody>
      </p:sp>
      <p:grpSp>
        <p:nvGrpSpPr>
          <p:cNvPr id="144" name="Google Shape;144;p4"/>
          <p:cNvGrpSpPr/>
          <p:nvPr/>
        </p:nvGrpSpPr>
        <p:grpSpPr>
          <a:xfrm>
            <a:off x="-2532562" y="7517237"/>
            <a:ext cx="5578409" cy="5578409"/>
            <a:chOff x="0" y="0"/>
            <a:chExt cx="812800" cy="812800"/>
          </a:xfrm>
        </p:grpSpPr>
        <p:sp>
          <p:nvSpPr>
            <p:cNvPr id="145" name="Google Shape;145;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4"/>
          <p:cNvGrpSpPr/>
          <p:nvPr/>
        </p:nvGrpSpPr>
        <p:grpSpPr>
          <a:xfrm>
            <a:off x="15017929" y="-2533783"/>
            <a:ext cx="5002094" cy="5002094"/>
            <a:chOff x="0" y="0"/>
            <a:chExt cx="812800" cy="812800"/>
          </a:xfrm>
        </p:grpSpPr>
        <p:sp>
          <p:nvSpPr>
            <p:cNvPr id="148" name="Google Shape;148;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4"/>
          <p:cNvGrpSpPr/>
          <p:nvPr/>
        </p:nvGrpSpPr>
        <p:grpSpPr>
          <a:xfrm>
            <a:off x="4656935" y="8693553"/>
            <a:ext cx="1183437" cy="1183437"/>
            <a:chOff x="0" y="0"/>
            <a:chExt cx="812800" cy="812800"/>
          </a:xfrm>
        </p:grpSpPr>
        <p:sp>
          <p:nvSpPr>
            <p:cNvPr id="151" name="Google Shape;151;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4"/>
          <p:cNvGrpSpPr/>
          <p:nvPr/>
        </p:nvGrpSpPr>
        <p:grpSpPr>
          <a:xfrm>
            <a:off x="16113923" y="9258300"/>
            <a:ext cx="327444" cy="327444"/>
            <a:chOff x="0" y="0"/>
            <a:chExt cx="812800" cy="812800"/>
          </a:xfrm>
        </p:grpSpPr>
        <p:sp>
          <p:nvSpPr>
            <p:cNvPr id="154" name="Google Shape;154;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4"/>
          <p:cNvGrpSpPr/>
          <p:nvPr/>
        </p:nvGrpSpPr>
        <p:grpSpPr>
          <a:xfrm>
            <a:off x="15648108" y="9258300"/>
            <a:ext cx="327444" cy="327444"/>
            <a:chOff x="0" y="0"/>
            <a:chExt cx="812800" cy="812800"/>
          </a:xfrm>
        </p:grpSpPr>
        <p:sp>
          <p:nvSpPr>
            <p:cNvPr id="157" name="Google Shape;157;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4"/>
          <p:cNvGrpSpPr/>
          <p:nvPr/>
        </p:nvGrpSpPr>
        <p:grpSpPr>
          <a:xfrm>
            <a:off x="15161723" y="9258300"/>
            <a:ext cx="327444" cy="327444"/>
            <a:chOff x="0" y="0"/>
            <a:chExt cx="812800" cy="812800"/>
          </a:xfrm>
        </p:grpSpPr>
        <p:sp>
          <p:nvSpPr>
            <p:cNvPr id="160" name="Google Shape;160;p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4"/>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4"/>
          <p:cNvGrpSpPr/>
          <p:nvPr/>
        </p:nvGrpSpPr>
        <p:grpSpPr>
          <a:xfrm>
            <a:off x="11408873" y="1640161"/>
            <a:ext cx="6879127" cy="6468959"/>
            <a:chOff x="0" y="-19050"/>
            <a:chExt cx="1811787" cy="1703759"/>
          </a:xfrm>
        </p:grpSpPr>
        <p:sp>
          <p:nvSpPr>
            <p:cNvPr id="164" name="Google Shape;164;p4"/>
            <p:cNvSpPr/>
            <p:nvPr/>
          </p:nvSpPr>
          <p:spPr>
            <a:xfrm>
              <a:off x="0" y="0"/>
              <a:ext cx="1811787" cy="1684709"/>
            </a:xfrm>
            <a:custGeom>
              <a:rect b="b" l="l" r="r" t="t"/>
              <a:pathLst>
                <a:path extrusionOk="0" h="1684709" w="1811787">
                  <a:moveTo>
                    <a:pt x="0" y="0"/>
                  </a:moveTo>
                  <a:lnTo>
                    <a:pt x="1811787" y="0"/>
                  </a:lnTo>
                  <a:lnTo>
                    <a:pt x="1811787" y="1684709"/>
                  </a:lnTo>
                  <a:lnTo>
                    <a:pt x="0" y="1684709"/>
                  </a:lnTo>
                  <a:close/>
                </a:path>
              </a:pathLst>
            </a:custGeom>
            <a:solidFill>
              <a:srgbClr val="8DCACA"/>
            </a:solidFill>
            <a:ln>
              <a:noFill/>
            </a:ln>
          </p:spPr>
        </p:sp>
        <p:sp>
          <p:nvSpPr>
            <p:cNvPr id="165" name="Google Shape;165;p4"/>
            <p:cNvSpPr txBox="1"/>
            <p:nvPr/>
          </p:nvSpPr>
          <p:spPr>
            <a:xfrm>
              <a:off x="0" y="-19050"/>
              <a:ext cx="1811787" cy="1703759"/>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6" name="Google Shape;166;p4"/>
          <p:cNvSpPr/>
          <p:nvPr/>
        </p:nvSpPr>
        <p:spPr>
          <a:xfrm>
            <a:off x="11728084" y="2725291"/>
            <a:ext cx="6436091" cy="4682256"/>
          </a:xfrm>
          <a:custGeom>
            <a:rect b="b" l="l" r="r" t="t"/>
            <a:pathLst>
              <a:path extrusionOk="0" h="4682256" w="6436091">
                <a:moveTo>
                  <a:pt x="0" y="0"/>
                </a:moveTo>
                <a:lnTo>
                  <a:pt x="6436091" y="0"/>
                </a:lnTo>
                <a:lnTo>
                  <a:pt x="6436091" y="4682257"/>
                </a:lnTo>
                <a:lnTo>
                  <a:pt x="0" y="4682257"/>
                </a:lnTo>
                <a:lnTo>
                  <a:pt x="0" y="0"/>
                </a:lnTo>
                <a:close/>
              </a:path>
            </a:pathLst>
          </a:custGeom>
          <a:blipFill rotWithShape="1">
            <a:blip r:embed="rId4">
              <a:alphaModFix/>
            </a:blip>
            <a:stretch>
              <a:fillRect b="0" l="0" r="0" t="0"/>
            </a:stretch>
          </a:blipFill>
          <a:ln>
            <a:noFill/>
          </a:ln>
        </p:spPr>
      </p:sp>
      <p:sp>
        <p:nvSpPr>
          <p:cNvPr id="167" name="Google Shape;167;p4"/>
          <p:cNvSpPr txBox="1"/>
          <p:nvPr/>
        </p:nvSpPr>
        <p:spPr>
          <a:xfrm>
            <a:off x="1539882" y="1663604"/>
            <a:ext cx="60642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2</a:t>
            </a:r>
            <a:r>
              <a:rPr b="1" i="0" lang="en-US" sz="4692" u="none" cap="none" strike="noStrike">
                <a:solidFill>
                  <a:srgbClr val="191919"/>
                </a:solidFill>
                <a:latin typeface="Roboto Condensed"/>
                <a:ea typeface="Roboto Condensed"/>
                <a:cs typeface="Roboto Condensed"/>
                <a:sym typeface="Roboto Condensed"/>
              </a:rPr>
              <a:t>. </a:t>
            </a:r>
            <a:r>
              <a:rPr b="1" lang="en-US" sz="4692">
                <a:solidFill>
                  <a:srgbClr val="191919"/>
                </a:solidFill>
                <a:latin typeface="Roboto Condensed"/>
                <a:ea typeface="Roboto Condensed"/>
                <a:cs typeface="Roboto Condensed"/>
                <a:sym typeface="Roboto Condensed"/>
              </a:rPr>
              <a:t>Problem identification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nvSpPr>
        <p:spPr>
          <a:xfrm>
            <a:off x="1777219" y="3186100"/>
            <a:ext cx="8846237" cy="477910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3314" u="none" cap="none" strike="noStrike">
                <a:solidFill>
                  <a:srgbClr val="343432"/>
                </a:solidFill>
                <a:latin typeface="Quicksand"/>
                <a:ea typeface="Quicksand"/>
                <a:cs typeface="Quicksand"/>
                <a:sym typeface="Quicksand"/>
              </a:rPr>
              <a:t>What is the minimum viable product (MVP) that embodies your UVP? </a:t>
            </a:r>
            <a:endParaRPr/>
          </a:p>
          <a:p>
            <a:pPr indent="0" lvl="0" marL="0" marR="0" rtl="0" algn="l">
              <a:lnSpc>
                <a:spcPct val="50000"/>
              </a:lnSpc>
              <a:spcBef>
                <a:spcPts val="0"/>
              </a:spcBef>
              <a:spcAft>
                <a:spcPts val="0"/>
              </a:spcAft>
              <a:buNone/>
            </a:pPr>
            <a:r>
              <a:t/>
            </a:r>
            <a:endParaRPr b="0" i="0" sz="3314" u="none" cap="none" strike="noStrike">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b="0" i="0" lang="en-US" sz="3314" u="none" cap="none" strike="noStrike">
                <a:solidFill>
                  <a:srgbClr val="343432"/>
                </a:solidFill>
                <a:latin typeface="Quicksand"/>
                <a:ea typeface="Quicksand"/>
                <a:cs typeface="Quicksand"/>
                <a:sym typeface="Quicksand"/>
              </a:rPr>
              <a:t>What your product or service is and how it works in three simple steps. </a:t>
            </a:r>
            <a:endParaRPr/>
          </a:p>
          <a:p>
            <a:pPr indent="0" lvl="0" marL="0" marR="0" rtl="0" algn="l">
              <a:lnSpc>
                <a:spcPct val="50000"/>
              </a:lnSpc>
              <a:spcBef>
                <a:spcPts val="0"/>
              </a:spcBef>
              <a:spcAft>
                <a:spcPts val="0"/>
              </a:spcAft>
              <a:buNone/>
            </a:pPr>
            <a:r>
              <a:t/>
            </a:r>
            <a:endParaRPr b="0" i="0" sz="3314" u="none" cap="none" strike="noStrike">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b="0" i="0" lang="en-US" sz="3314" u="none" cap="none" strike="noStrike">
                <a:solidFill>
                  <a:srgbClr val="343432"/>
                </a:solidFill>
                <a:latin typeface="Quicksand"/>
                <a:ea typeface="Quicksand"/>
                <a:cs typeface="Quicksand"/>
                <a:sym typeface="Quicksand"/>
              </a:rPr>
              <a:t>Show screenshots/mockups of the product/ solution </a:t>
            </a:r>
            <a:endParaRPr/>
          </a:p>
          <a:p>
            <a:pPr indent="0" lvl="0" marL="0" marR="0" rtl="0" algn="l">
              <a:lnSpc>
                <a:spcPct val="150000"/>
              </a:lnSpc>
              <a:spcBef>
                <a:spcPts val="0"/>
              </a:spcBef>
              <a:spcAft>
                <a:spcPts val="0"/>
              </a:spcAft>
              <a:buNone/>
            </a:pPr>
            <a:r>
              <a:t/>
            </a:r>
            <a:endParaRPr b="0" i="0" sz="3314" u="none" cap="none" strike="noStrike">
              <a:solidFill>
                <a:srgbClr val="343432"/>
              </a:solidFill>
              <a:latin typeface="Quicksand"/>
              <a:ea typeface="Quicksand"/>
              <a:cs typeface="Quicksand"/>
              <a:sym typeface="Quicksand"/>
            </a:endParaRPr>
          </a:p>
        </p:txBody>
      </p:sp>
      <p:grpSp>
        <p:nvGrpSpPr>
          <p:cNvPr id="174" name="Google Shape;174;p5"/>
          <p:cNvGrpSpPr/>
          <p:nvPr/>
        </p:nvGrpSpPr>
        <p:grpSpPr>
          <a:xfrm>
            <a:off x="-3216337" y="8342462"/>
            <a:ext cx="5578409" cy="5578409"/>
            <a:chOff x="0" y="0"/>
            <a:chExt cx="812800" cy="812800"/>
          </a:xfrm>
        </p:grpSpPr>
        <p:sp>
          <p:nvSpPr>
            <p:cNvPr id="175" name="Google Shape;175;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5"/>
          <p:cNvGrpSpPr/>
          <p:nvPr/>
        </p:nvGrpSpPr>
        <p:grpSpPr>
          <a:xfrm>
            <a:off x="15017929" y="-2533783"/>
            <a:ext cx="5002094" cy="5002094"/>
            <a:chOff x="0" y="0"/>
            <a:chExt cx="812800" cy="812800"/>
          </a:xfrm>
        </p:grpSpPr>
        <p:sp>
          <p:nvSpPr>
            <p:cNvPr id="178" name="Google Shape;178;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5"/>
          <p:cNvGrpSpPr/>
          <p:nvPr/>
        </p:nvGrpSpPr>
        <p:grpSpPr>
          <a:xfrm>
            <a:off x="3590135" y="9531753"/>
            <a:ext cx="1183437" cy="1183437"/>
            <a:chOff x="0" y="0"/>
            <a:chExt cx="812800" cy="812800"/>
          </a:xfrm>
        </p:grpSpPr>
        <p:sp>
          <p:nvSpPr>
            <p:cNvPr id="181" name="Google Shape;181;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5"/>
          <p:cNvGrpSpPr/>
          <p:nvPr/>
        </p:nvGrpSpPr>
        <p:grpSpPr>
          <a:xfrm>
            <a:off x="16113923" y="9258300"/>
            <a:ext cx="327444" cy="327444"/>
            <a:chOff x="0" y="0"/>
            <a:chExt cx="812800" cy="812800"/>
          </a:xfrm>
        </p:grpSpPr>
        <p:sp>
          <p:nvSpPr>
            <p:cNvPr id="184" name="Google Shape;184;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5"/>
          <p:cNvGrpSpPr/>
          <p:nvPr/>
        </p:nvGrpSpPr>
        <p:grpSpPr>
          <a:xfrm>
            <a:off x="15648108" y="9258300"/>
            <a:ext cx="327444" cy="327444"/>
            <a:chOff x="0" y="0"/>
            <a:chExt cx="812800" cy="812800"/>
          </a:xfrm>
        </p:grpSpPr>
        <p:sp>
          <p:nvSpPr>
            <p:cNvPr id="187" name="Google Shape;187;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5"/>
          <p:cNvGrpSpPr/>
          <p:nvPr/>
        </p:nvGrpSpPr>
        <p:grpSpPr>
          <a:xfrm>
            <a:off x="15161723" y="9258300"/>
            <a:ext cx="327444" cy="327444"/>
            <a:chOff x="0" y="0"/>
            <a:chExt cx="812800" cy="812800"/>
          </a:xfrm>
        </p:grpSpPr>
        <p:sp>
          <p:nvSpPr>
            <p:cNvPr id="190" name="Google Shape;19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5"/>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5"/>
          <p:cNvGrpSpPr/>
          <p:nvPr/>
        </p:nvGrpSpPr>
        <p:grpSpPr>
          <a:xfrm>
            <a:off x="11408873" y="1640161"/>
            <a:ext cx="6879127" cy="6468959"/>
            <a:chOff x="0" y="-19050"/>
            <a:chExt cx="1811787" cy="1703759"/>
          </a:xfrm>
        </p:grpSpPr>
        <p:sp>
          <p:nvSpPr>
            <p:cNvPr id="194" name="Google Shape;194;p5"/>
            <p:cNvSpPr/>
            <p:nvPr/>
          </p:nvSpPr>
          <p:spPr>
            <a:xfrm>
              <a:off x="0" y="0"/>
              <a:ext cx="1811787" cy="1684709"/>
            </a:xfrm>
            <a:custGeom>
              <a:rect b="b" l="l" r="r" t="t"/>
              <a:pathLst>
                <a:path extrusionOk="0" h="1684709" w="1811787">
                  <a:moveTo>
                    <a:pt x="0" y="0"/>
                  </a:moveTo>
                  <a:lnTo>
                    <a:pt x="1811787" y="0"/>
                  </a:lnTo>
                  <a:lnTo>
                    <a:pt x="1811787" y="1684709"/>
                  </a:lnTo>
                  <a:lnTo>
                    <a:pt x="0" y="1684709"/>
                  </a:lnTo>
                  <a:close/>
                </a:path>
              </a:pathLst>
            </a:custGeom>
            <a:solidFill>
              <a:srgbClr val="8DCACA"/>
            </a:solidFill>
            <a:ln>
              <a:noFill/>
            </a:ln>
          </p:spPr>
        </p:sp>
        <p:sp>
          <p:nvSpPr>
            <p:cNvPr id="195" name="Google Shape;195;p5"/>
            <p:cNvSpPr txBox="1"/>
            <p:nvPr/>
          </p:nvSpPr>
          <p:spPr>
            <a:xfrm>
              <a:off x="0" y="-19050"/>
              <a:ext cx="1811787" cy="1703759"/>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6" name="Google Shape;196;p5"/>
          <p:cNvSpPr/>
          <p:nvPr/>
        </p:nvSpPr>
        <p:spPr>
          <a:xfrm>
            <a:off x="12210206" y="2468311"/>
            <a:ext cx="5049094" cy="5049094"/>
          </a:xfrm>
          <a:custGeom>
            <a:rect b="b" l="l" r="r" t="t"/>
            <a:pathLst>
              <a:path extrusionOk="0" h="5049094" w="5049094">
                <a:moveTo>
                  <a:pt x="0" y="0"/>
                </a:moveTo>
                <a:lnTo>
                  <a:pt x="5049094" y="0"/>
                </a:lnTo>
                <a:lnTo>
                  <a:pt x="5049094" y="5049094"/>
                </a:lnTo>
                <a:lnTo>
                  <a:pt x="0" y="5049094"/>
                </a:lnTo>
                <a:lnTo>
                  <a:pt x="0" y="0"/>
                </a:lnTo>
                <a:close/>
              </a:path>
            </a:pathLst>
          </a:custGeom>
          <a:blipFill rotWithShape="1">
            <a:blip r:embed="rId4">
              <a:alphaModFix/>
            </a:blip>
            <a:stretch>
              <a:fillRect b="0" l="0" r="0" t="0"/>
            </a:stretch>
          </a:blipFill>
          <a:ln>
            <a:noFill/>
          </a:ln>
        </p:spPr>
      </p:sp>
      <p:sp>
        <p:nvSpPr>
          <p:cNvPr id="197" name="Google Shape;197;p5"/>
          <p:cNvSpPr txBox="1"/>
          <p:nvPr/>
        </p:nvSpPr>
        <p:spPr>
          <a:xfrm>
            <a:off x="1777219" y="2244404"/>
            <a:ext cx="60642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3</a:t>
            </a:r>
            <a:r>
              <a:rPr b="1" i="0" lang="en-US" sz="4692" u="none" cap="none" strike="noStrike">
                <a:solidFill>
                  <a:srgbClr val="191919"/>
                </a:solidFill>
                <a:latin typeface="Roboto Condensed"/>
                <a:ea typeface="Roboto Condensed"/>
                <a:cs typeface="Roboto Condensed"/>
                <a:sym typeface="Roboto Condensed"/>
              </a:rPr>
              <a:t>. </a:t>
            </a:r>
            <a:r>
              <a:rPr b="1" lang="en-US" sz="4692">
                <a:solidFill>
                  <a:srgbClr val="191919"/>
                </a:solidFill>
                <a:latin typeface="Roboto Condensed"/>
                <a:ea typeface="Roboto Condensed"/>
                <a:cs typeface="Roboto Condensed"/>
                <a:sym typeface="Roboto Condensed"/>
              </a:rPr>
              <a:t>Solution addressed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6"/>
          <p:cNvSpPr txBox="1"/>
          <p:nvPr/>
        </p:nvSpPr>
        <p:spPr>
          <a:xfrm>
            <a:off x="1738637" y="1458366"/>
            <a:ext cx="11271000" cy="738900"/>
          </a:xfrm>
          <a:prstGeom prst="rect">
            <a:avLst/>
          </a:prstGeom>
          <a:noFill/>
          <a:ln>
            <a:noFill/>
          </a:ln>
        </p:spPr>
        <p:txBody>
          <a:bodyPr anchorCtr="0" anchor="t" bIns="0" lIns="0" spcFirstLastPara="1" rIns="0" wrap="square" tIns="0">
            <a:spAutoFit/>
          </a:bodyPr>
          <a:lstStyle/>
          <a:p>
            <a:pPr indent="0" lvl="0" marL="0" marR="0" rtl="0" algn="l">
              <a:lnSpc>
                <a:spcPct val="136854"/>
              </a:lnSpc>
              <a:spcBef>
                <a:spcPts val="0"/>
              </a:spcBef>
              <a:spcAft>
                <a:spcPts val="0"/>
              </a:spcAft>
              <a:buNone/>
            </a:pPr>
            <a:r>
              <a:rPr b="1" lang="en-US" sz="4692">
                <a:solidFill>
                  <a:srgbClr val="191919"/>
                </a:solidFill>
                <a:latin typeface="Roboto Condensed"/>
                <a:ea typeface="Roboto Condensed"/>
                <a:cs typeface="Roboto Condensed"/>
                <a:sym typeface="Roboto Condensed"/>
              </a:rPr>
              <a:t>4</a:t>
            </a:r>
            <a:r>
              <a:rPr b="1" i="0" lang="en-US" sz="4692" u="none" cap="none" strike="noStrike">
                <a:solidFill>
                  <a:srgbClr val="191919"/>
                </a:solidFill>
                <a:latin typeface="Roboto Condensed"/>
                <a:ea typeface="Roboto Condensed"/>
                <a:cs typeface="Roboto Condensed"/>
                <a:sym typeface="Roboto Condensed"/>
              </a:rPr>
              <a:t>. </a:t>
            </a:r>
            <a:r>
              <a:rPr b="1" i="0" lang="en-US" sz="4800" u="none" cap="none" strike="noStrike">
                <a:solidFill>
                  <a:schemeClr val="dk1"/>
                </a:solidFill>
                <a:latin typeface="Roboto Condensed"/>
                <a:ea typeface="Roboto Condensed"/>
                <a:cs typeface="Roboto Condensed"/>
                <a:sym typeface="Roboto Condensed"/>
              </a:rPr>
              <a:t>Tech Stack and Product Roadmap</a:t>
            </a:r>
            <a:endParaRPr b="1" i="0" sz="4692" u="none" cap="none" strike="noStrike">
              <a:solidFill>
                <a:srgbClr val="191919"/>
              </a:solidFill>
              <a:latin typeface="Roboto Condensed"/>
              <a:ea typeface="Roboto Condensed"/>
              <a:cs typeface="Roboto Condensed"/>
              <a:sym typeface="Roboto Condensed"/>
            </a:endParaRPr>
          </a:p>
        </p:txBody>
      </p:sp>
      <p:sp>
        <p:nvSpPr>
          <p:cNvPr id="204" name="Google Shape;204;p6"/>
          <p:cNvSpPr txBox="1"/>
          <p:nvPr/>
        </p:nvSpPr>
        <p:spPr>
          <a:xfrm>
            <a:off x="1738637" y="2419533"/>
            <a:ext cx="13837200" cy="3197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lang="en-US" sz="3600">
                <a:solidFill>
                  <a:schemeClr val="dk1"/>
                </a:solidFill>
                <a:latin typeface="Quicksand"/>
                <a:ea typeface="Quicksand"/>
                <a:cs typeface="Quicksand"/>
                <a:sym typeface="Quicksand"/>
              </a:rPr>
              <a:t>How technology is enabling your business?</a:t>
            </a:r>
            <a:endParaRPr>
              <a:solidFill>
                <a:schemeClr val="dk1"/>
              </a:solidFill>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sz="3600">
                <a:solidFill>
                  <a:schemeClr val="dk1"/>
                </a:solidFill>
                <a:latin typeface="Quicksand"/>
                <a:ea typeface="Quicksand"/>
                <a:cs typeface="Quicksand"/>
                <a:sym typeface="Quicksand"/>
              </a:rPr>
              <a:t>Share brief </a:t>
            </a:r>
            <a:r>
              <a:rPr lang="en-US" sz="3600">
                <a:solidFill>
                  <a:schemeClr val="dk1"/>
                </a:solidFill>
                <a:latin typeface="Quicksand"/>
                <a:ea typeface="Quicksand"/>
                <a:cs typeface="Quicksand"/>
                <a:sym typeface="Quicksand"/>
              </a:rPr>
              <a:t>details of your</a:t>
            </a:r>
            <a:r>
              <a:rPr lang="en-US" sz="3600">
                <a:solidFill>
                  <a:schemeClr val="dk1"/>
                </a:solidFill>
                <a:latin typeface="Quicksand"/>
                <a:ea typeface="Quicksand"/>
                <a:cs typeface="Quicksand"/>
                <a:sym typeface="Quicksand"/>
              </a:rPr>
              <a:t> </a:t>
            </a:r>
            <a:r>
              <a:rPr lang="en-US" sz="3600">
                <a:solidFill>
                  <a:schemeClr val="dk1"/>
                </a:solidFill>
                <a:latin typeface="Quicksand"/>
                <a:ea typeface="Quicksand"/>
                <a:cs typeface="Quicksand"/>
                <a:sym typeface="Quicksand"/>
              </a:rPr>
              <a:t>Tech Stack and Architecture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spcBef>
                <a:spcPts val="0"/>
              </a:spcBef>
              <a:spcAft>
                <a:spcPts val="0"/>
              </a:spcAft>
              <a:buNone/>
            </a:pPr>
            <a:r>
              <a:rPr lang="en-US" sz="3600">
                <a:solidFill>
                  <a:schemeClr val="dk1"/>
                </a:solidFill>
                <a:latin typeface="Quicksand"/>
                <a:ea typeface="Quicksand"/>
                <a:cs typeface="Quicksand"/>
                <a:sym typeface="Quicksand"/>
              </a:rPr>
              <a:t>(Do bring the Hardware, in case the product/solution is Hardware based)</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205" name="Google Shape;205;p6"/>
          <p:cNvGrpSpPr/>
          <p:nvPr/>
        </p:nvGrpSpPr>
        <p:grpSpPr>
          <a:xfrm>
            <a:off x="-1997137" y="7075637"/>
            <a:ext cx="5578401" cy="5578401"/>
            <a:chOff x="0" y="0"/>
            <a:chExt cx="812800" cy="812800"/>
          </a:xfrm>
        </p:grpSpPr>
        <p:sp>
          <p:nvSpPr>
            <p:cNvPr id="206" name="Google Shape;206;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8" name="Google Shape;208;p6"/>
          <p:cNvGrpSpPr/>
          <p:nvPr/>
        </p:nvGrpSpPr>
        <p:grpSpPr>
          <a:xfrm>
            <a:off x="3684175" y="7005833"/>
            <a:ext cx="452472" cy="452472"/>
            <a:chOff x="0" y="0"/>
            <a:chExt cx="812800" cy="812800"/>
          </a:xfrm>
        </p:grpSpPr>
        <p:sp>
          <p:nvSpPr>
            <p:cNvPr id="209" name="Google Shape;209;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1" name="Google Shape;211;p6"/>
          <p:cNvGrpSpPr/>
          <p:nvPr/>
        </p:nvGrpSpPr>
        <p:grpSpPr>
          <a:xfrm>
            <a:off x="15017929" y="-2533783"/>
            <a:ext cx="5002094" cy="5002094"/>
            <a:chOff x="0" y="0"/>
            <a:chExt cx="812800" cy="812800"/>
          </a:xfrm>
        </p:grpSpPr>
        <p:sp>
          <p:nvSpPr>
            <p:cNvPr id="212" name="Google Shape;212;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4" name="Google Shape;214;p6"/>
          <p:cNvGrpSpPr/>
          <p:nvPr/>
        </p:nvGrpSpPr>
        <p:grpSpPr>
          <a:xfrm>
            <a:off x="4809335" y="8388753"/>
            <a:ext cx="1183417" cy="1183417"/>
            <a:chOff x="0" y="0"/>
            <a:chExt cx="812800" cy="812800"/>
          </a:xfrm>
        </p:grpSpPr>
        <p:sp>
          <p:nvSpPr>
            <p:cNvPr id="215" name="Google Shape;215;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17" name="Google Shape;217;p6"/>
          <p:cNvGrpSpPr/>
          <p:nvPr/>
        </p:nvGrpSpPr>
        <p:grpSpPr>
          <a:xfrm>
            <a:off x="16113923" y="9258300"/>
            <a:ext cx="327444" cy="327444"/>
            <a:chOff x="0" y="0"/>
            <a:chExt cx="812800" cy="812800"/>
          </a:xfrm>
        </p:grpSpPr>
        <p:sp>
          <p:nvSpPr>
            <p:cNvPr id="218" name="Google Shape;218;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0" name="Google Shape;220;p6"/>
          <p:cNvGrpSpPr/>
          <p:nvPr/>
        </p:nvGrpSpPr>
        <p:grpSpPr>
          <a:xfrm>
            <a:off x="15648108" y="9258300"/>
            <a:ext cx="327444" cy="327444"/>
            <a:chOff x="0" y="0"/>
            <a:chExt cx="812800" cy="812800"/>
          </a:xfrm>
        </p:grpSpPr>
        <p:sp>
          <p:nvSpPr>
            <p:cNvPr id="221" name="Google Shape;221;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23" name="Google Shape;223;p6"/>
          <p:cNvGrpSpPr/>
          <p:nvPr/>
        </p:nvGrpSpPr>
        <p:grpSpPr>
          <a:xfrm>
            <a:off x="15161723" y="9258300"/>
            <a:ext cx="327444" cy="327444"/>
            <a:chOff x="0" y="0"/>
            <a:chExt cx="812800" cy="812800"/>
          </a:xfrm>
        </p:grpSpPr>
        <p:sp>
          <p:nvSpPr>
            <p:cNvPr id="224" name="Google Shape;224;p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6"/>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6" name="Google Shape;226;p6"/>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7"/>
          <p:cNvGrpSpPr/>
          <p:nvPr/>
        </p:nvGrpSpPr>
        <p:grpSpPr>
          <a:xfrm>
            <a:off x="-1997137" y="7075637"/>
            <a:ext cx="5578401" cy="5578401"/>
            <a:chOff x="0" y="0"/>
            <a:chExt cx="812800" cy="812800"/>
          </a:xfrm>
        </p:grpSpPr>
        <p:sp>
          <p:nvSpPr>
            <p:cNvPr id="233" name="Google Shape;233;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5" name="Google Shape;235;p7"/>
          <p:cNvGrpSpPr/>
          <p:nvPr/>
        </p:nvGrpSpPr>
        <p:grpSpPr>
          <a:xfrm>
            <a:off x="3684175" y="7005833"/>
            <a:ext cx="452472" cy="452472"/>
            <a:chOff x="0" y="0"/>
            <a:chExt cx="812800" cy="812800"/>
          </a:xfrm>
        </p:grpSpPr>
        <p:sp>
          <p:nvSpPr>
            <p:cNvPr id="236" name="Google Shape;23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38" name="Google Shape;238;p7"/>
          <p:cNvGrpSpPr/>
          <p:nvPr/>
        </p:nvGrpSpPr>
        <p:grpSpPr>
          <a:xfrm>
            <a:off x="15017929" y="-2533783"/>
            <a:ext cx="5002094" cy="5002094"/>
            <a:chOff x="0" y="0"/>
            <a:chExt cx="812800" cy="812800"/>
          </a:xfrm>
        </p:grpSpPr>
        <p:sp>
          <p:nvSpPr>
            <p:cNvPr id="239" name="Google Shape;239;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1" name="Google Shape;241;p7"/>
          <p:cNvGrpSpPr/>
          <p:nvPr/>
        </p:nvGrpSpPr>
        <p:grpSpPr>
          <a:xfrm>
            <a:off x="4809335" y="8388753"/>
            <a:ext cx="1183417" cy="1183417"/>
            <a:chOff x="0" y="0"/>
            <a:chExt cx="812800" cy="812800"/>
          </a:xfrm>
        </p:grpSpPr>
        <p:sp>
          <p:nvSpPr>
            <p:cNvPr id="242" name="Google Shape;24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4" name="Google Shape;244;p7"/>
          <p:cNvGrpSpPr/>
          <p:nvPr/>
        </p:nvGrpSpPr>
        <p:grpSpPr>
          <a:xfrm>
            <a:off x="16113923" y="9258300"/>
            <a:ext cx="327444" cy="327444"/>
            <a:chOff x="0" y="0"/>
            <a:chExt cx="812800" cy="812800"/>
          </a:xfrm>
        </p:grpSpPr>
        <p:sp>
          <p:nvSpPr>
            <p:cNvPr id="245" name="Google Shape;24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47" name="Google Shape;247;p7"/>
          <p:cNvGrpSpPr/>
          <p:nvPr/>
        </p:nvGrpSpPr>
        <p:grpSpPr>
          <a:xfrm>
            <a:off x="15648108" y="9258300"/>
            <a:ext cx="327444" cy="327444"/>
            <a:chOff x="0" y="0"/>
            <a:chExt cx="812800" cy="812800"/>
          </a:xfrm>
        </p:grpSpPr>
        <p:sp>
          <p:nvSpPr>
            <p:cNvPr id="248" name="Google Shape;24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50" name="Google Shape;250;p7"/>
          <p:cNvGrpSpPr/>
          <p:nvPr/>
        </p:nvGrpSpPr>
        <p:grpSpPr>
          <a:xfrm>
            <a:off x="15161723" y="9258300"/>
            <a:ext cx="327444" cy="327444"/>
            <a:chOff x="0" y="0"/>
            <a:chExt cx="812800" cy="812800"/>
          </a:xfrm>
        </p:grpSpPr>
        <p:sp>
          <p:nvSpPr>
            <p:cNvPr id="251" name="Google Shape;25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7"/>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3" name="Google Shape;253;p7"/>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7"/>
          <p:cNvGrpSpPr/>
          <p:nvPr/>
        </p:nvGrpSpPr>
        <p:grpSpPr>
          <a:xfrm>
            <a:off x="11408873" y="1640161"/>
            <a:ext cx="6879127" cy="6468959"/>
            <a:chOff x="0" y="-19050"/>
            <a:chExt cx="1811787" cy="1703759"/>
          </a:xfrm>
        </p:grpSpPr>
        <p:sp>
          <p:nvSpPr>
            <p:cNvPr id="255" name="Google Shape;255;p7"/>
            <p:cNvSpPr/>
            <p:nvPr/>
          </p:nvSpPr>
          <p:spPr>
            <a:xfrm>
              <a:off x="0" y="0"/>
              <a:ext cx="1811787" cy="1684709"/>
            </a:xfrm>
            <a:custGeom>
              <a:rect b="b" l="l" r="r" t="t"/>
              <a:pathLst>
                <a:path extrusionOk="0" h="1684709" w="1811787">
                  <a:moveTo>
                    <a:pt x="0" y="0"/>
                  </a:moveTo>
                  <a:lnTo>
                    <a:pt x="1811787" y="0"/>
                  </a:lnTo>
                  <a:lnTo>
                    <a:pt x="1811787" y="1684709"/>
                  </a:lnTo>
                  <a:lnTo>
                    <a:pt x="0" y="1684709"/>
                  </a:lnTo>
                  <a:close/>
                </a:path>
              </a:pathLst>
            </a:custGeom>
            <a:solidFill>
              <a:srgbClr val="8DCACA"/>
            </a:solidFill>
            <a:ln>
              <a:noFill/>
            </a:ln>
          </p:spPr>
        </p:sp>
        <p:sp>
          <p:nvSpPr>
            <p:cNvPr id="256" name="Google Shape;256;p7"/>
            <p:cNvSpPr txBox="1"/>
            <p:nvPr/>
          </p:nvSpPr>
          <p:spPr>
            <a:xfrm>
              <a:off x="0" y="-19050"/>
              <a:ext cx="1811787" cy="1703759"/>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57" name="Google Shape;257;p7"/>
          <p:cNvSpPr/>
          <p:nvPr/>
        </p:nvSpPr>
        <p:spPr>
          <a:xfrm>
            <a:off x="12516374" y="2474246"/>
            <a:ext cx="4984059" cy="4984059"/>
          </a:xfrm>
          <a:custGeom>
            <a:rect b="b" l="l" r="r" t="t"/>
            <a:pathLst>
              <a:path extrusionOk="0" h="4984059" w="4984059">
                <a:moveTo>
                  <a:pt x="0" y="0"/>
                </a:moveTo>
                <a:lnTo>
                  <a:pt x="4984059" y="0"/>
                </a:lnTo>
                <a:lnTo>
                  <a:pt x="4984059" y="4984059"/>
                </a:lnTo>
                <a:lnTo>
                  <a:pt x="0" y="4984059"/>
                </a:lnTo>
                <a:lnTo>
                  <a:pt x="0" y="0"/>
                </a:lnTo>
                <a:close/>
              </a:path>
            </a:pathLst>
          </a:custGeom>
          <a:blipFill rotWithShape="1">
            <a:blip r:embed="rId4">
              <a:alphaModFix/>
            </a:blip>
            <a:stretch>
              <a:fillRect b="0" l="0" r="0" t="0"/>
            </a:stretch>
          </a:blipFill>
          <a:ln>
            <a:noFill/>
          </a:ln>
        </p:spPr>
      </p:sp>
      <p:sp>
        <p:nvSpPr>
          <p:cNvPr id="258" name="Google Shape;258;p7"/>
          <p:cNvSpPr txBox="1"/>
          <p:nvPr/>
        </p:nvSpPr>
        <p:spPr>
          <a:xfrm>
            <a:off x="1777219" y="3063554"/>
            <a:ext cx="60642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5</a:t>
            </a:r>
            <a:r>
              <a:rPr b="1" lang="en-US" sz="4692">
                <a:solidFill>
                  <a:srgbClr val="191919"/>
                </a:solidFill>
                <a:latin typeface="Roboto Condensed"/>
                <a:ea typeface="Roboto Condensed"/>
                <a:cs typeface="Roboto Condensed"/>
                <a:sym typeface="Roboto Condensed"/>
              </a:rPr>
              <a:t>. Customer Segments</a:t>
            </a:r>
            <a:endParaRPr/>
          </a:p>
        </p:txBody>
      </p:sp>
      <p:sp>
        <p:nvSpPr>
          <p:cNvPr id="259" name="Google Shape;259;p7"/>
          <p:cNvSpPr txBox="1"/>
          <p:nvPr/>
        </p:nvSpPr>
        <p:spPr>
          <a:xfrm>
            <a:off x="1777219" y="4005250"/>
            <a:ext cx="8902828" cy="2724528"/>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Who are the specific groups of people experiencing this problem?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Explain your customer persona.</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264" name="Shape 264"/>
        <p:cNvGrpSpPr/>
        <p:nvPr/>
      </p:nvGrpSpPr>
      <p:grpSpPr>
        <a:xfrm>
          <a:off x="0" y="0"/>
          <a:ext cx="0" cy="0"/>
          <a:chOff x="0" y="0"/>
          <a:chExt cx="0" cy="0"/>
        </a:xfrm>
      </p:grpSpPr>
      <p:sp>
        <p:nvSpPr>
          <p:cNvPr id="265" name="Google Shape;265;p8"/>
          <p:cNvSpPr/>
          <p:nvPr/>
        </p:nvSpPr>
        <p:spPr>
          <a:xfrm>
            <a:off x="14592460" y="2868946"/>
            <a:ext cx="3695540" cy="7418054"/>
          </a:xfrm>
          <a:custGeom>
            <a:rect b="b" l="l" r="r" t="t"/>
            <a:pathLst>
              <a:path extrusionOk="0" h="7418054" w="3695540">
                <a:moveTo>
                  <a:pt x="0" y="0"/>
                </a:moveTo>
                <a:lnTo>
                  <a:pt x="3695540" y="0"/>
                </a:lnTo>
                <a:lnTo>
                  <a:pt x="3695540" y="7418054"/>
                </a:lnTo>
                <a:lnTo>
                  <a:pt x="0" y="7418054"/>
                </a:lnTo>
                <a:lnTo>
                  <a:pt x="0" y="0"/>
                </a:lnTo>
                <a:close/>
              </a:path>
            </a:pathLst>
          </a:custGeom>
          <a:blipFill rotWithShape="1">
            <a:blip r:embed="rId3">
              <a:alphaModFix/>
            </a:blip>
            <a:stretch>
              <a:fillRect b="0" l="0" r="0" t="0"/>
            </a:stretch>
          </a:blipFill>
          <a:ln>
            <a:noFill/>
          </a:ln>
        </p:spPr>
      </p:sp>
      <p:sp>
        <p:nvSpPr>
          <p:cNvPr id="266" name="Google Shape;266;p8"/>
          <p:cNvSpPr txBox="1"/>
          <p:nvPr/>
        </p:nvSpPr>
        <p:spPr>
          <a:xfrm>
            <a:off x="2095642" y="1464213"/>
            <a:ext cx="7362900" cy="789300"/>
          </a:xfrm>
          <a:prstGeom prst="rect">
            <a:avLst/>
          </a:prstGeom>
          <a:noFill/>
          <a:ln>
            <a:noFill/>
          </a:ln>
        </p:spPr>
        <p:txBody>
          <a:bodyPr anchorCtr="0" anchor="t" bIns="0" lIns="0" spcFirstLastPara="1" rIns="0" wrap="square" tIns="0">
            <a:spAutoFit/>
          </a:bodyPr>
          <a:lstStyle/>
          <a:p>
            <a:pPr indent="0" lvl="0" marL="0" marR="0" rtl="0" algn="l">
              <a:lnSpc>
                <a:spcPct val="140003"/>
              </a:lnSpc>
              <a:spcBef>
                <a:spcPts val="0"/>
              </a:spcBef>
              <a:spcAft>
                <a:spcPts val="0"/>
              </a:spcAft>
              <a:buNone/>
            </a:pPr>
            <a:r>
              <a:rPr b="1" lang="en-US" sz="5127">
                <a:solidFill>
                  <a:srgbClr val="191919"/>
                </a:solidFill>
                <a:latin typeface="Roboto Condensed"/>
                <a:ea typeface="Roboto Condensed"/>
                <a:cs typeface="Roboto Condensed"/>
                <a:sym typeface="Roboto Condensed"/>
              </a:rPr>
              <a:t>6</a:t>
            </a:r>
            <a:r>
              <a:rPr b="1" lang="en-US" sz="5127">
                <a:solidFill>
                  <a:srgbClr val="191919"/>
                </a:solidFill>
                <a:latin typeface="Roboto Condensed"/>
                <a:ea typeface="Roboto Condensed"/>
                <a:cs typeface="Roboto Condensed"/>
                <a:sym typeface="Roboto Condensed"/>
              </a:rPr>
              <a:t>. Market Sizing</a:t>
            </a:r>
            <a:endParaRPr b="1" sz="5127">
              <a:solidFill>
                <a:srgbClr val="191919"/>
              </a:solidFill>
              <a:latin typeface="Roboto Condensed"/>
              <a:ea typeface="Roboto Condensed"/>
              <a:cs typeface="Roboto Condensed"/>
              <a:sym typeface="Roboto Condensed"/>
            </a:endParaRPr>
          </a:p>
        </p:txBody>
      </p:sp>
      <p:sp>
        <p:nvSpPr>
          <p:cNvPr id="267" name="Google Shape;267;p8"/>
          <p:cNvSpPr/>
          <p:nvPr/>
        </p:nvSpPr>
        <p:spPr>
          <a:xfrm rot="10800000">
            <a:off x="-465877" y="-4635036"/>
            <a:ext cx="3695540" cy="7418054"/>
          </a:xfrm>
          <a:custGeom>
            <a:rect b="b" l="l" r="r" t="t"/>
            <a:pathLst>
              <a:path extrusionOk="0" h="7418054" w="3695540">
                <a:moveTo>
                  <a:pt x="0" y="0"/>
                </a:moveTo>
                <a:lnTo>
                  <a:pt x="3695540" y="0"/>
                </a:lnTo>
                <a:lnTo>
                  <a:pt x="3695540" y="7418054"/>
                </a:lnTo>
                <a:lnTo>
                  <a:pt x="0" y="7418054"/>
                </a:lnTo>
                <a:lnTo>
                  <a:pt x="0" y="0"/>
                </a:lnTo>
                <a:close/>
              </a:path>
            </a:pathLst>
          </a:custGeom>
          <a:blipFill rotWithShape="1">
            <a:blip r:embed="rId4">
              <a:alphaModFix/>
            </a:blip>
            <a:stretch>
              <a:fillRect b="0" l="0" r="0" t="0"/>
            </a:stretch>
          </a:blipFill>
          <a:ln>
            <a:noFill/>
          </a:ln>
        </p:spPr>
      </p:sp>
      <p:grpSp>
        <p:nvGrpSpPr>
          <p:cNvPr id="268" name="Google Shape;268;p8"/>
          <p:cNvGrpSpPr/>
          <p:nvPr/>
        </p:nvGrpSpPr>
        <p:grpSpPr>
          <a:xfrm rot="10800000">
            <a:off x="2059252" y="3775582"/>
            <a:ext cx="4094999" cy="4987638"/>
            <a:chOff x="0" y="-38100"/>
            <a:chExt cx="2041606" cy="2486641"/>
          </a:xfrm>
        </p:grpSpPr>
        <p:sp>
          <p:nvSpPr>
            <p:cNvPr id="269" name="Google Shape;269;p8"/>
            <p:cNvSpPr/>
            <p:nvPr/>
          </p:nvSpPr>
          <p:spPr>
            <a:xfrm>
              <a:off x="0" y="0"/>
              <a:ext cx="2041606" cy="2448541"/>
            </a:xfrm>
            <a:custGeom>
              <a:rect b="b" l="l" r="r" t="t"/>
              <a:pathLst>
                <a:path extrusionOk="0" h="2448541" w="2041606">
                  <a:moveTo>
                    <a:pt x="60499" y="0"/>
                  </a:moveTo>
                  <a:lnTo>
                    <a:pt x="1981108" y="0"/>
                  </a:lnTo>
                  <a:cubicBezTo>
                    <a:pt x="2014520" y="0"/>
                    <a:pt x="2041606" y="27086"/>
                    <a:pt x="2041606" y="60499"/>
                  </a:cubicBezTo>
                  <a:lnTo>
                    <a:pt x="2041606" y="2388043"/>
                  </a:lnTo>
                  <a:cubicBezTo>
                    <a:pt x="2041606" y="2421455"/>
                    <a:pt x="2014520" y="2448541"/>
                    <a:pt x="1981108" y="2448541"/>
                  </a:cubicBezTo>
                  <a:lnTo>
                    <a:pt x="60499" y="2448541"/>
                  </a:lnTo>
                  <a:cubicBezTo>
                    <a:pt x="27086" y="2448541"/>
                    <a:pt x="0" y="2421455"/>
                    <a:pt x="0" y="2388043"/>
                  </a:cubicBezTo>
                  <a:lnTo>
                    <a:pt x="0" y="60499"/>
                  </a:lnTo>
                  <a:cubicBezTo>
                    <a:pt x="0" y="27086"/>
                    <a:pt x="27086" y="0"/>
                    <a:pt x="60499" y="0"/>
                  </a:cubicBezTo>
                  <a:close/>
                </a:path>
              </a:pathLst>
            </a:custGeom>
            <a:solidFill>
              <a:srgbClr val="FFFFFF"/>
            </a:solidFill>
            <a:ln cap="rnd" cmpd="sng" w="123825">
              <a:solidFill>
                <a:srgbClr val="E2E3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
            <p:cNvSpPr txBox="1"/>
            <p:nvPr/>
          </p:nvSpPr>
          <p:spPr>
            <a:xfrm>
              <a:off x="0" y="-38100"/>
              <a:ext cx="2041606" cy="2486641"/>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1" name="Google Shape;271;p8"/>
          <p:cNvSpPr/>
          <p:nvPr/>
        </p:nvSpPr>
        <p:spPr>
          <a:xfrm>
            <a:off x="2701970" y="3775582"/>
            <a:ext cx="2809564" cy="1309540"/>
          </a:xfrm>
          <a:custGeom>
            <a:rect b="b" l="l" r="r" t="t"/>
            <a:pathLst>
              <a:path extrusionOk="0" h="1309540" w="2809564">
                <a:moveTo>
                  <a:pt x="0" y="0"/>
                </a:moveTo>
                <a:lnTo>
                  <a:pt x="2809564" y="0"/>
                </a:lnTo>
                <a:lnTo>
                  <a:pt x="2809564" y="1309540"/>
                </a:lnTo>
                <a:lnTo>
                  <a:pt x="0" y="1309540"/>
                </a:lnTo>
                <a:lnTo>
                  <a:pt x="0" y="0"/>
                </a:lnTo>
                <a:close/>
              </a:path>
            </a:pathLst>
          </a:custGeom>
          <a:blipFill rotWithShape="1">
            <a:blip r:embed="rId5">
              <a:alphaModFix/>
            </a:blip>
            <a:stretch>
              <a:fillRect b="0" l="0" r="0" t="-114541"/>
            </a:stretch>
          </a:blipFill>
          <a:ln>
            <a:noFill/>
          </a:ln>
        </p:spPr>
      </p:sp>
      <p:grpSp>
        <p:nvGrpSpPr>
          <p:cNvPr id="272" name="Google Shape;272;p8"/>
          <p:cNvGrpSpPr/>
          <p:nvPr/>
        </p:nvGrpSpPr>
        <p:grpSpPr>
          <a:xfrm rot="10800000">
            <a:off x="6655591" y="3775582"/>
            <a:ext cx="4094999" cy="4987638"/>
            <a:chOff x="0" y="-38100"/>
            <a:chExt cx="2041606" cy="2486641"/>
          </a:xfrm>
        </p:grpSpPr>
        <p:sp>
          <p:nvSpPr>
            <p:cNvPr id="273" name="Google Shape;273;p8"/>
            <p:cNvSpPr/>
            <p:nvPr/>
          </p:nvSpPr>
          <p:spPr>
            <a:xfrm>
              <a:off x="0" y="0"/>
              <a:ext cx="2041606" cy="2448541"/>
            </a:xfrm>
            <a:custGeom>
              <a:rect b="b" l="l" r="r" t="t"/>
              <a:pathLst>
                <a:path extrusionOk="0" h="2448541" w="2041606">
                  <a:moveTo>
                    <a:pt x="60499" y="0"/>
                  </a:moveTo>
                  <a:lnTo>
                    <a:pt x="1981108" y="0"/>
                  </a:lnTo>
                  <a:cubicBezTo>
                    <a:pt x="2014520" y="0"/>
                    <a:pt x="2041606" y="27086"/>
                    <a:pt x="2041606" y="60499"/>
                  </a:cubicBezTo>
                  <a:lnTo>
                    <a:pt x="2041606" y="2388043"/>
                  </a:lnTo>
                  <a:cubicBezTo>
                    <a:pt x="2041606" y="2421455"/>
                    <a:pt x="2014520" y="2448541"/>
                    <a:pt x="1981108" y="2448541"/>
                  </a:cubicBezTo>
                  <a:lnTo>
                    <a:pt x="60499" y="2448541"/>
                  </a:lnTo>
                  <a:cubicBezTo>
                    <a:pt x="27086" y="2448541"/>
                    <a:pt x="0" y="2421455"/>
                    <a:pt x="0" y="2388043"/>
                  </a:cubicBezTo>
                  <a:lnTo>
                    <a:pt x="0" y="60499"/>
                  </a:lnTo>
                  <a:cubicBezTo>
                    <a:pt x="0" y="27086"/>
                    <a:pt x="27086" y="0"/>
                    <a:pt x="60499" y="0"/>
                  </a:cubicBezTo>
                  <a:close/>
                </a:path>
              </a:pathLst>
            </a:custGeom>
            <a:solidFill>
              <a:srgbClr val="FFFFFF"/>
            </a:solidFill>
            <a:ln cap="rnd" cmpd="sng" w="123825">
              <a:solidFill>
                <a:srgbClr val="E2E3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txBox="1"/>
            <p:nvPr/>
          </p:nvSpPr>
          <p:spPr>
            <a:xfrm>
              <a:off x="0" y="-38100"/>
              <a:ext cx="2041606" cy="2486641"/>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5" name="Google Shape;275;p8"/>
          <p:cNvSpPr/>
          <p:nvPr/>
        </p:nvSpPr>
        <p:spPr>
          <a:xfrm>
            <a:off x="7298308" y="3775582"/>
            <a:ext cx="2809564" cy="1309540"/>
          </a:xfrm>
          <a:custGeom>
            <a:rect b="b" l="l" r="r" t="t"/>
            <a:pathLst>
              <a:path extrusionOk="0" h="1309540" w="2809564">
                <a:moveTo>
                  <a:pt x="0" y="0"/>
                </a:moveTo>
                <a:lnTo>
                  <a:pt x="2809565" y="0"/>
                </a:lnTo>
                <a:lnTo>
                  <a:pt x="2809565" y="1309540"/>
                </a:lnTo>
                <a:lnTo>
                  <a:pt x="0" y="1309540"/>
                </a:lnTo>
                <a:lnTo>
                  <a:pt x="0" y="0"/>
                </a:lnTo>
                <a:close/>
              </a:path>
            </a:pathLst>
          </a:custGeom>
          <a:blipFill rotWithShape="1">
            <a:blip r:embed="rId6">
              <a:alphaModFix/>
            </a:blip>
            <a:stretch>
              <a:fillRect b="0" l="0" r="0" t="-114541"/>
            </a:stretch>
          </a:blipFill>
          <a:ln>
            <a:noFill/>
          </a:ln>
        </p:spPr>
      </p:sp>
      <p:grpSp>
        <p:nvGrpSpPr>
          <p:cNvPr id="276" name="Google Shape;276;p8"/>
          <p:cNvGrpSpPr/>
          <p:nvPr/>
        </p:nvGrpSpPr>
        <p:grpSpPr>
          <a:xfrm rot="10800000">
            <a:off x="11249311" y="3775582"/>
            <a:ext cx="4094999" cy="4987638"/>
            <a:chOff x="0" y="-38100"/>
            <a:chExt cx="2041606" cy="2486641"/>
          </a:xfrm>
        </p:grpSpPr>
        <p:sp>
          <p:nvSpPr>
            <p:cNvPr id="277" name="Google Shape;277;p8"/>
            <p:cNvSpPr/>
            <p:nvPr/>
          </p:nvSpPr>
          <p:spPr>
            <a:xfrm>
              <a:off x="0" y="0"/>
              <a:ext cx="2041606" cy="2448541"/>
            </a:xfrm>
            <a:custGeom>
              <a:rect b="b" l="l" r="r" t="t"/>
              <a:pathLst>
                <a:path extrusionOk="0" h="2448541" w="2041606">
                  <a:moveTo>
                    <a:pt x="60499" y="0"/>
                  </a:moveTo>
                  <a:lnTo>
                    <a:pt x="1981108" y="0"/>
                  </a:lnTo>
                  <a:cubicBezTo>
                    <a:pt x="2014520" y="0"/>
                    <a:pt x="2041606" y="27086"/>
                    <a:pt x="2041606" y="60499"/>
                  </a:cubicBezTo>
                  <a:lnTo>
                    <a:pt x="2041606" y="2388043"/>
                  </a:lnTo>
                  <a:cubicBezTo>
                    <a:pt x="2041606" y="2421455"/>
                    <a:pt x="2014520" y="2448541"/>
                    <a:pt x="1981108" y="2448541"/>
                  </a:cubicBezTo>
                  <a:lnTo>
                    <a:pt x="60499" y="2448541"/>
                  </a:lnTo>
                  <a:cubicBezTo>
                    <a:pt x="27086" y="2448541"/>
                    <a:pt x="0" y="2421455"/>
                    <a:pt x="0" y="2388043"/>
                  </a:cubicBezTo>
                  <a:lnTo>
                    <a:pt x="0" y="60499"/>
                  </a:lnTo>
                  <a:cubicBezTo>
                    <a:pt x="0" y="27086"/>
                    <a:pt x="27086" y="0"/>
                    <a:pt x="60499" y="0"/>
                  </a:cubicBezTo>
                  <a:close/>
                </a:path>
              </a:pathLst>
            </a:custGeom>
            <a:solidFill>
              <a:srgbClr val="FFFFFF"/>
            </a:solidFill>
            <a:ln cap="rnd" cmpd="sng" w="123825">
              <a:solidFill>
                <a:srgbClr val="E2E3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8"/>
            <p:cNvSpPr txBox="1"/>
            <p:nvPr/>
          </p:nvSpPr>
          <p:spPr>
            <a:xfrm>
              <a:off x="0" y="-38100"/>
              <a:ext cx="2041606" cy="2486641"/>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9" name="Google Shape;279;p8"/>
          <p:cNvSpPr/>
          <p:nvPr/>
        </p:nvSpPr>
        <p:spPr>
          <a:xfrm>
            <a:off x="11892028" y="3775582"/>
            <a:ext cx="2809564" cy="1309540"/>
          </a:xfrm>
          <a:custGeom>
            <a:rect b="b" l="l" r="r" t="t"/>
            <a:pathLst>
              <a:path extrusionOk="0" h="1309540" w="2809564">
                <a:moveTo>
                  <a:pt x="0" y="0"/>
                </a:moveTo>
                <a:lnTo>
                  <a:pt x="2809564" y="0"/>
                </a:lnTo>
                <a:lnTo>
                  <a:pt x="2809564" y="1309540"/>
                </a:lnTo>
                <a:lnTo>
                  <a:pt x="0" y="1309540"/>
                </a:lnTo>
                <a:lnTo>
                  <a:pt x="0" y="0"/>
                </a:lnTo>
                <a:close/>
              </a:path>
            </a:pathLst>
          </a:custGeom>
          <a:blipFill rotWithShape="1">
            <a:blip r:embed="rId6">
              <a:alphaModFix/>
            </a:blip>
            <a:stretch>
              <a:fillRect b="0" l="0" r="0" t="-114541"/>
            </a:stretch>
          </a:blipFill>
          <a:ln>
            <a:noFill/>
          </a:ln>
        </p:spPr>
      </p:sp>
      <p:sp>
        <p:nvSpPr>
          <p:cNvPr id="280" name="Google Shape;280;p8"/>
          <p:cNvSpPr txBox="1"/>
          <p:nvPr/>
        </p:nvSpPr>
        <p:spPr>
          <a:xfrm>
            <a:off x="2547092" y="6382146"/>
            <a:ext cx="3160930" cy="1212003"/>
          </a:xfrm>
          <a:prstGeom prst="rect">
            <a:avLst/>
          </a:prstGeom>
          <a:noFill/>
          <a:ln>
            <a:noFill/>
          </a:ln>
        </p:spPr>
        <p:txBody>
          <a:bodyPr anchorCtr="0" anchor="t" bIns="0" lIns="0" spcFirstLastPara="1" rIns="0" wrap="square" tIns="0">
            <a:spAutoFit/>
          </a:bodyPr>
          <a:lstStyle/>
          <a:p>
            <a:pPr indent="0" lvl="0" marL="0" marR="0" rtl="0" algn="ctr">
              <a:lnSpc>
                <a:spcPct val="106020"/>
              </a:lnSpc>
              <a:spcBef>
                <a:spcPts val="0"/>
              </a:spcBef>
              <a:spcAft>
                <a:spcPts val="0"/>
              </a:spcAft>
              <a:buNone/>
            </a:pPr>
            <a:r>
              <a:rPr lang="en-US" sz="2990">
                <a:solidFill>
                  <a:srgbClr val="343432"/>
                </a:solidFill>
                <a:latin typeface="Quicksand"/>
                <a:ea typeface="Quicksand"/>
                <a:cs typeface="Quicksand"/>
                <a:sym typeface="Quicksand"/>
              </a:rPr>
              <a:t>Total Addressable Market </a:t>
            </a:r>
            <a:endParaRPr/>
          </a:p>
        </p:txBody>
      </p:sp>
      <p:sp>
        <p:nvSpPr>
          <p:cNvPr id="281" name="Google Shape;281;p8"/>
          <p:cNvSpPr txBox="1"/>
          <p:nvPr/>
        </p:nvSpPr>
        <p:spPr>
          <a:xfrm>
            <a:off x="2703459" y="5334796"/>
            <a:ext cx="2747973" cy="669084"/>
          </a:xfrm>
          <a:prstGeom prst="rect">
            <a:avLst/>
          </a:prstGeom>
          <a:noFill/>
          <a:ln>
            <a:noFill/>
          </a:ln>
        </p:spPr>
        <p:txBody>
          <a:bodyPr anchorCtr="0" anchor="t" bIns="0" lIns="0" spcFirstLastPara="1" rIns="0" wrap="square" tIns="0">
            <a:spAutoFit/>
          </a:bodyPr>
          <a:lstStyle/>
          <a:p>
            <a:pPr indent="0" lvl="0" marL="0" marR="0" rtl="0" algn="ctr">
              <a:lnSpc>
                <a:spcPct val="127991"/>
              </a:lnSpc>
              <a:spcBef>
                <a:spcPts val="0"/>
              </a:spcBef>
              <a:spcAft>
                <a:spcPts val="0"/>
              </a:spcAft>
              <a:buNone/>
            </a:pPr>
            <a:r>
              <a:rPr b="1" lang="en-US" sz="4162">
                <a:solidFill>
                  <a:srgbClr val="343432"/>
                </a:solidFill>
                <a:latin typeface="Roboto Condensed"/>
                <a:ea typeface="Roboto Condensed"/>
                <a:cs typeface="Roboto Condensed"/>
                <a:sym typeface="Roboto Condensed"/>
              </a:rPr>
              <a:t>TAM</a:t>
            </a:r>
            <a:endParaRPr/>
          </a:p>
        </p:txBody>
      </p:sp>
      <p:sp>
        <p:nvSpPr>
          <p:cNvPr id="282" name="Google Shape;282;p8"/>
          <p:cNvSpPr txBox="1"/>
          <p:nvPr/>
        </p:nvSpPr>
        <p:spPr>
          <a:xfrm>
            <a:off x="3463874" y="3856807"/>
            <a:ext cx="1227144" cy="793195"/>
          </a:xfrm>
          <a:prstGeom prst="rect">
            <a:avLst/>
          </a:prstGeom>
          <a:noFill/>
          <a:ln>
            <a:noFill/>
          </a:ln>
        </p:spPr>
        <p:txBody>
          <a:bodyPr anchorCtr="0" anchor="t" bIns="0" lIns="0" spcFirstLastPara="1" rIns="0" wrap="square" tIns="0">
            <a:spAutoFit/>
          </a:bodyPr>
          <a:lstStyle/>
          <a:p>
            <a:pPr indent="0" lvl="0" marL="0" marR="0" rtl="0" algn="ctr">
              <a:lnSpc>
                <a:spcPct val="128006"/>
              </a:lnSpc>
              <a:spcBef>
                <a:spcPts val="0"/>
              </a:spcBef>
              <a:spcAft>
                <a:spcPts val="0"/>
              </a:spcAft>
              <a:buNone/>
            </a:pPr>
            <a:r>
              <a:rPr b="1" lang="en-US" sz="5006">
                <a:solidFill>
                  <a:srgbClr val="F8F8F8"/>
                </a:solidFill>
                <a:latin typeface="Arial"/>
                <a:ea typeface="Arial"/>
                <a:cs typeface="Arial"/>
                <a:sym typeface="Arial"/>
              </a:rPr>
              <a:t>01</a:t>
            </a:r>
            <a:endParaRPr/>
          </a:p>
        </p:txBody>
      </p:sp>
      <p:sp>
        <p:nvSpPr>
          <p:cNvPr id="283" name="Google Shape;283;p8"/>
          <p:cNvSpPr txBox="1"/>
          <p:nvPr/>
        </p:nvSpPr>
        <p:spPr>
          <a:xfrm>
            <a:off x="8060213" y="3856807"/>
            <a:ext cx="1227144" cy="793195"/>
          </a:xfrm>
          <a:prstGeom prst="rect">
            <a:avLst/>
          </a:prstGeom>
          <a:noFill/>
          <a:ln>
            <a:noFill/>
          </a:ln>
        </p:spPr>
        <p:txBody>
          <a:bodyPr anchorCtr="0" anchor="t" bIns="0" lIns="0" spcFirstLastPara="1" rIns="0" wrap="square" tIns="0">
            <a:spAutoFit/>
          </a:bodyPr>
          <a:lstStyle/>
          <a:p>
            <a:pPr indent="0" lvl="0" marL="0" marR="0" rtl="0" algn="ctr">
              <a:lnSpc>
                <a:spcPct val="128006"/>
              </a:lnSpc>
              <a:spcBef>
                <a:spcPts val="0"/>
              </a:spcBef>
              <a:spcAft>
                <a:spcPts val="0"/>
              </a:spcAft>
              <a:buNone/>
            </a:pPr>
            <a:r>
              <a:rPr b="1" lang="en-US" sz="5006">
                <a:solidFill>
                  <a:srgbClr val="F8F8F8"/>
                </a:solidFill>
                <a:latin typeface="Arial"/>
                <a:ea typeface="Arial"/>
                <a:cs typeface="Arial"/>
                <a:sym typeface="Arial"/>
              </a:rPr>
              <a:t>02</a:t>
            </a:r>
            <a:endParaRPr/>
          </a:p>
        </p:txBody>
      </p:sp>
      <p:sp>
        <p:nvSpPr>
          <p:cNvPr id="284" name="Google Shape;284;p8"/>
          <p:cNvSpPr txBox="1"/>
          <p:nvPr/>
        </p:nvSpPr>
        <p:spPr>
          <a:xfrm>
            <a:off x="12653932" y="3856807"/>
            <a:ext cx="1227144" cy="793195"/>
          </a:xfrm>
          <a:prstGeom prst="rect">
            <a:avLst/>
          </a:prstGeom>
          <a:noFill/>
          <a:ln>
            <a:noFill/>
          </a:ln>
        </p:spPr>
        <p:txBody>
          <a:bodyPr anchorCtr="0" anchor="t" bIns="0" lIns="0" spcFirstLastPara="1" rIns="0" wrap="square" tIns="0">
            <a:spAutoFit/>
          </a:bodyPr>
          <a:lstStyle/>
          <a:p>
            <a:pPr indent="0" lvl="0" marL="0" marR="0" rtl="0" algn="ctr">
              <a:lnSpc>
                <a:spcPct val="128006"/>
              </a:lnSpc>
              <a:spcBef>
                <a:spcPts val="0"/>
              </a:spcBef>
              <a:spcAft>
                <a:spcPts val="0"/>
              </a:spcAft>
              <a:buNone/>
            </a:pPr>
            <a:r>
              <a:rPr b="1" lang="en-US" sz="5006">
                <a:solidFill>
                  <a:srgbClr val="F8F8F8"/>
                </a:solidFill>
                <a:latin typeface="Arial"/>
                <a:ea typeface="Arial"/>
                <a:cs typeface="Arial"/>
                <a:sym typeface="Arial"/>
              </a:rPr>
              <a:t>03</a:t>
            </a:r>
            <a:endParaRPr/>
          </a:p>
        </p:txBody>
      </p:sp>
      <p:sp>
        <p:nvSpPr>
          <p:cNvPr id="285" name="Google Shape;285;p8"/>
          <p:cNvSpPr txBox="1"/>
          <p:nvPr/>
        </p:nvSpPr>
        <p:spPr>
          <a:xfrm>
            <a:off x="7121316" y="6382146"/>
            <a:ext cx="3160930" cy="813026"/>
          </a:xfrm>
          <a:prstGeom prst="rect">
            <a:avLst/>
          </a:prstGeom>
          <a:noFill/>
          <a:ln>
            <a:noFill/>
          </a:ln>
        </p:spPr>
        <p:txBody>
          <a:bodyPr anchorCtr="0" anchor="t" bIns="0" lIns="0" spcFirstLastPara="1" rIns="0" wrap="square" tIns="0">
            <a:spAutoFit/>
          </a:bodyPr>
          <a:lstStyle/>
          <a:p>
            <a:pPr indent="0" lvl="0" marL="0" marR="0" rtl="0" algn="ctr">
              <a:lnSpc>
                <a:spcPct val="106020"/>
              </a:lnSpc>
              <a:spcBef>
                <a:spcPts val="0"/>
              </a:spcBef>
              <a:spcAft>
                <a:spcPts val="0"/>
              </a:spcAft>
              <a:buNone/>
            </a:pPr>
            <a:r>
              <a:rPr lang="en-US" sz="2990">
                <a:solidFill>
                  <a:srgbClr val="343432"/>
                </a:solidFill>
                <a:latin typeface="Quicksand"/>
                <a:ea typeface="Quicksand"/>
                <a:cs typeface="Quicksand"/>
                <a:sym typeface="Quicksand"/>
              </a:rPr>
              <a:t>Serviceable Attainable Market</a:t>
            </a:r>
            <a:endParaRPr/>
          </a:p>
        </p:txBody>
      </p:sp>
      <p:sp>
        <p:nvSpPr>
          <p:cNvPr id="286" name="Google Shape;286;p8"/>
          <p:cNvSpPr txBox="1"/>
          <p:nvPr/>
        </p:nvSpPr>
        <p:spPr>
          <a:xfrm>
            <a:off x="7277683" y="5334796"/>
            <a:ext cx="2747973" cy="669084"/>
          </a:xfrm>
          <a:prstGeom prst="rect">
            <a:avLst/>
          </a:prstGeom>
          <a:noFill/>
          <a:ln>
            <a:noFill/>
          </a:ln>
        </p:spPr>
        <p:txBody>
          <a:bodyPr anchorCtr="0" anchor="t" bIns="0" lIns="0" spcFirstLastPara="1" rIns="0" wrap="square" tIns="0">
            <a:spAutoFit/>
          </a:bodyPr>
          <a:lstStyle/>
          <a:p>
            <a:pPr indent="0" lvl="0" marL="0" marR="0" rtl="0" algn="ctr">
              <a:lnSpc>
                <a:spcPct val="127991"/>
              </a:lnSpc>
              <a:spcBef>
                <a:spcPts val="0"/>
              </a:spcBef>
              <a:spcAft>
                <a:spcPts val="0"/>
              </a:spcAft>
              <a:buNone/>
            </a:pPr>
            <a:r>
              <a:rPr b="1" lang="en-US" sz="4162">
                <a:solidFill>
                  <a:srgbClr val="343432"/>
                </a:solidFill>
                <a:latin typeface="Roboto Condensed"/>
                <a:ea typeface="Roboto Condensed"/>
                <a:cs typeface="Roboto Condensed"/>
                <a:sym typeface="Roboto Condensed"/>
              </a:rPr>
              <a:t>SAM</a:t>
            </a:r>
            <a:endParaRPr/>
          </a:p>
        </p:txBody>
      </p:sp>
      <p:sp>
        <p:nvSpPr>
          <p:cNvPr id="287" name="Google Shape;287;p8"/>
          <p:cNvSpPr txBox="1"/>
          <p:nvPr/>
        </p:nvSpPr>
        <p:spPr>
          <a:xfrm>
            <a:off x="11693565" y="6382146"/>
            <a:ext cx="3160930" cy="1212003"/>
          </a:xfrm>
          <a:prstGeom prst="rect">
            <a:avLst/>
          </a:prstGeom>
          <a:noFill/>
          <a:ln>
            <a:noFill/>
          </a:ln>
        </p:spPr>
        <p:txBody>
          <a:bodyPr anchorCtr="0" anchor="t" bIns="0" lIns="0" spcFirstLastPara="1" rIns="0" wrap="square" tIns="0">
            <a:spAutoFit/>
          </a:bodyPr>
          <a:lstStyle/>
          <a:p>
            <a:pPr indent="0" lvl="0" marL="0" marR="0" rtl="0" algn="ctr">
              <a:lnSpc>
                <a:spcPct val="106020"/>
              </a:lnSpc>
              <a:spcBef>
                <a:spcPts val="0"/>
              </a:spcBef>
              <a:spcAft>
                <a:spcPts val="0"/>
              </a:spcAft>
              <a:buNone/>
            </a:pPr>
            <a:r>
              <a:rPr lang="en-US" sz="2990">
                <a:solidFill>
                  <a:srgbClr val="343432"/>
                </a:solidFill>
                <a:latin typeface="Quicksand"/>
                <a:ea typeface="Quicksand"/>
                <a:cs typeface="Quicksand"/>
                <a:sym typeface="Quicksand"/>
              </a:rPr>
              <a:t>Serviceable Obtainable Market</a:t>
            </a:r>
            <a:endParaRPr/>
          </a:p>
        </p:txBody>
      </p:sp>
      <p:sp>
        <p:nvSpPr>
          <p:cNvPr id="288" name="Google Shape;288;p8"/>
          <p:cNvSpPr txBox="1"/>
          <p:nvPr/>
        </p:nvSpPr>
        <p:spPr>
          <a:xfrm>
            <a:off x="11849932" y="5334796"/>
            <a:ext cx="2747973" cy="669084"/>
          </a:xfrm>
          <a:prstGeom prst="rect">
            <a:avLst/>
          </a:prstGeom>
          <a:noFill/>
          <a:ln>
            <a:noFill/>
          </a:ln>
        </p:spPr>
        <p:txBody>
          <a:bodyPr anchorCtr="0" anchor="t" bIns="0" lIns="0" spcFirstLastPara="1" rIns="0" wrap="square" tIns="0">
            <a:spAutoFit/>
          </a:bodyPr>
          <a:lstStyle/>
          <a:p>
            <a:pPr indent="0" lvl="0" marL="0" marR="0" rtl="0" algn="ctr">
              <a:lnSpc>
                <a:spcPct val="127991"/>
              </a:lnSpc>
              <a:spcBef>
                <a:spcPts val="0"/>
              </a:spcBef>
              <a:spcAft>
                <a:spcPts val="0"/>
              </a:spcAft>
              <a:buNone/>
            </a:pPr>
            <a:r>
              <a:rPr b="1" lang="en-US" sz="4162">
                <a:solidFill>
                  <a:srgbClr val="343432"/>
                </a:solidFill>
                <a:latin typeface="Roboto Condensed"/>
                <a:ea typeface="Roboto Condensed"/>
                <a:cs typeface="Roboto Condensed"/>
                <a:sym typeface="Roboto Condensed"/>
              </a:rPr>
              <a:t>SOM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9"/>
          <p:cNvSpPr txBox="1"/>
          <p:nvPr/>
        </p:nvSpPr>
        <p:spPr>
          <a:xfrm>
            <a:off x="1777219" y="3063554"/>
            <a:ext cx="9823500" cy="7221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None/>
            </a:pPr>
            <a:r>
              <a:rPr b="1" lang="en-US" sz="4692">
                <a:solidFill>
                  <a:srgbClr val="191919"/>
                </a:solidFill>
                <a:latin typeface="Roboto Condensed"/>
                <a:ea typeface="Roboto Condensed"/>
                <a:cs typeface="Roboto Condensed"/>
                <a:sym typeface="Roboto Condensed"/>
              </a:rPr>
              <a:t>7</a:t>
            </a:r>
            <a:r>
              <a:rPr b="1" lang="en-US" sz="4692">
                <a:solidFill>
                  <a:srgbClr val="191919"/>
                </a:solidFill>
                <a:latin typeface="Roboto Condensed"/>
                <a:ea typeface="Roboto Condensed"/>
                <a:cs typeface="Roboto Condensed"/>
                <a:sym typeface="Roboto Condensed"/>
              </a:rPr>
              <a:t>. Unique Value Proposition (UVP) </a:t>
            </a:r>
            <a:endParaRPr/>
          </a:p>
        </p:txBody>
      </p:sp>
      <p:sp>
        <p:nvSpPr>
          <p:cNvPr id="295" name="Google Shape;295;p9"/>
          <p:cNvSpPr txBox="1"/>
          <p:nvPr/>
        </p:nvSpPr>
        <p:spPr>
          <a:xfrm>
            <a:off x="1777219" y="4005250"/>
            <a:ext cx="13837337" cy="3312255"/>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What unique solution do you offer to the identified problem? </a:t>
            </a:r>
            <a:endParaRPr/>
          </a:p>
          <a:p>
            <a:pPr indent="0" lvl="0" marL="0" marR="0" rtl="0" algn="l">
              <a:lnSpc>
                <a:spcPct val="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rPr lang="en-US" sz="3314">
                <a:solidFill>
                  <a:srgbClr val="343432"/>
                </a:solidFill>
                <a:latin typeface="Quicksand"/>
                <a:ea typeface="Quicksand"/>
                <a:cs typeface="Quicksand"/>
                <a:sym typeface="Quicksand"/>
              </a:rPr>
              <a:t>Provide a Single, clear, compelling message that states “why” you are different and worth paying attention.</a:t>
            </a:r>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a:p>
            <a:pPr indent="0" lvl="0" marL="0" marR="0" rtl="0" algn="l">
              <a:lnSpc>
                <a:spcPct val="150000"/>
              </a:lnSpc>
              <a:spcBef>
                <a:spcPts val="0"/>
              </a:spcBef>
              <a:spcAft>
                <a:spcPts val="0"/>
              </a:spcAft>
              <a:buNone/>
            </a:pPr>
            <a:r>
              <a:t/>
            </a:r>
            <a:endParaRPr sz="3314">
              <a:solidFill>
                <a:srgbClr val="343432"/>
              </a:solidFill>
              <a:latin typeface="Quicksand"/>
              <a:ea typeface="Quicksand"/>
              <a:cs typeface="Quicksand"/>
              <a:sym typeface="Quicksand"/>
            </a:endParaRPr>
          </a:p>
        </p:txBody>
      </p:sp>
      <p:grpSp>
        <p:nvGrpSpPr>
          <p:cNvPr id="296" name="Google Shape;296;p9"/>
          <p:cNvGrpSpPr/>
          <p:nvPr/>
        </p:nvGrpSpPr>
        <p:grpSpPr>
          <a:xfrm>
            <a:off x="-2530537" y="7456637"/>
            <a:ext cx="5578409" cy="5578409"/>
            <a:chOff x="0" y="0"/>
            <a:chExt cx="812800" cy="812800"/>
          </a:xfrm>
        </p:grpSpPr>
        <p:sp>
          <p:nvSpPr>
            <p:cNvPr id="297" name="Google Shape;297;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99" name="Google Shape;299;p9"/>
          <p:cNvGrpSpPr/>
          <p:nvPr/>
        </p:nvGrpSpPr>
        <p:grpSpPr>
          <a:xfrm>
            <a:off x="3150775" y="7386833"/>
            <a:ext cx="452486" cy="452486"/>
            <a:chOff x="0" y="0"/>
            <a:chExt cx="812800" cy="812800"/>
          </a:xfrm>
        </p:grpSpPr>
        <p:sp>
          <p:nvSpPr>
            <p:cNvPr id="300" name="Google Shape;300;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2" name="Google Shape;302;p9"/>
          <p:cNvGrpSpPr/>
          <p:nvPr/>
        </p:nvGrpSpPr>
        <p:grpSpPr>
          <a:xfrm>
            <a:off x="15017929" y="-2533783"/>
            <a:ext cx="5002094" cy="5002094"/>
            <a:chOff x="0" y="0"/>
            <a:chExt cx="812800" cy="812800"/>
          </a:xfrm>
        </p:grpSpPr>
        <p:sp>
          <p:nvSpPr>
            <p:cNvPr id="303" name="Google Shape;303;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alpha val="32549"/>
              </a:srgbClr>
            </a:solidFill>
            <a:ln cap="sq" cmpd="sng" w="742950">
              <a:solidFill>
                <a:srgbClr val="188C8C">
                  <a:alpha val="32549"/>
                </a:srgbClr>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5" name="Google Shape;305;p9"/>
          <p:cNvGrpSpPr/>
          <p:nvPr/>
        </p:nvGrpSpPr>
        <p:grpSpPr>
          <a:xfrm>
            <a:off x="4275935" y="8769753"/>
            <a:ext cx="1183437" cy="1183437"/>
            <a:chOff x="0" y="0"/>
            <a:chExt cx="812800" cy="812800"/>
          </a:xfrm>
        </p:grpSpPr>
        <p:sp>
          <p:nvSpPr>
            <p:cNvPr id="306" name="Google Shape;30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8C8C"/>
            </a:solidFill>
            <a:ln cap="sq" cmpd="sng" w="742950">
              <a:solidFill>
                <a:srgbClr val="188C8C"/>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531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08" name="Google Shape;308;p9"/>
          <p:cNvGrpSpPr/>
          <p:nvPr/>
        </p:nvGrpSpPr>
        <p:grpSpPr>
          <a:xfrm>
            <a:off x="16113923" y="9258300"/>
            <a:ext cx="327444" cy="327444"/>
            <a:chOff x="0" y="0"/>
            <a:chExt cx="812800" cy="812800"/>
          </a:xfrm>
        </p:grpSpPr>
        <p:sp>
          <p:nvSpPr>
            <p:cNvPr id="309" name="Google Shape;30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9"/>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1" name="Google Shape;311;p9"/>
          <p:cNvGrpSpPr/>
          <p:nvPr/>
        </p:nvGrpSpPr>
        <p:grpSpPr>
          <a:xfrm>
            <a:off x="15648108" y="9258300"/>
            <a:ext cx="327444" cy="327444"/>
            <a:chOff x="0" y="0"/>
            <a:chExt cx="812800" cy="812800"/>
          </a:xfrm>
        </p:grpSpPr>
        <p:sp>
          <p:nvSpPr>
            <p:cNvPr id="312" name="Google Shape;31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9"/>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14" name="Google Shape;314;p9"/>
          <p:cNvGrpSpPr/>
          <p:nvPr/>
        </p:nvGrpSpPr>
        <p:grpSpPr>
          <a:xfrm>
            <a:off x="15161723" y="9258300"/>
            <a:ext cx="327444" cy="327444"/>
            <a:chOff x="0" y="0"/>
            <a:chExt cx="812800" cy="812800"/>
          </a:xfrm>
        </p:grpSpPr>
        <p:sp>
          <p:nvSpPr>
            <p:cNvPr id="315" name="Google Shape;315;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9"/>
            <p:cNvSpPr txBox="1"/>
            <p:nvPr/>
          </p:nvSpPr>
          <p:spPr>
            <a:xfrm>
              <a:off x="76200" y="57150"/>
              <a:ext cx="660400" cy="6794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17" name="Google Shape;317;p9"/>
          <p:cNvSpPr/>
          <p:nvPr/>
        </p:nvSpPr>
        <p:spPr>
          <a:xfrm>
            <a:off x="13464459" y="8409672"/>
            <a:ext cx="1697263" cy="1697257"/>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