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10287000" cx="18288000"/>
  <p:notesSz cx="10287000" cy="18288000"/>
  <p:embeddedFontLst>
    <p:embeddedFont>
      <p:font typeface="Montserrat SemiBold"/>
      <p:regular r:id="rId20"/>
      <p:bold r:id="rId21"/>
      <p:italic r:id="rId22"/>
      <p:boldItalic r:id="rId23"/>
    </p:embeddedFont>
    <p:embeddedFont>
      <p:font typeface="Montserrat"/>
      <p:bold r:id="rId24"/>
      <p:boldItalic r:id="rId25"/>
    </p:embeddedFont>
    <p:embeddedFont>
      <p:font typeface="Montserrat Medium"/>
      <p:regular r:id="rId26"/>
      <p:bold r:id="rId27"/>
      <p:italic r:id="rId28"/>
      <p:boldItalic r:id="rId29"/>
    </p:embeddedFont>
    <p:embeddedFont>
      <p:font typeface="Exo 2 SemiBold"/>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regular.fntdata"/><Relationship Id="rId22" Type="http://schemas.openxmlformats.org/officeDocument/2006/relationships/font" Target="fonts/MontserratSemiBold-italic.fntdata"/><Relationship Id="rId21" Type="http://schemas.openxmlformats.org/officeDocument/2006/relationships/font" Target="fonts/MontserratSemiBold-bold.fntdata"/><Relationship Id="rId24" Type="http://schemas.openxmlformats.org/officeDocument/2006/relationships/font" Target="fonts/Montserrat-bold.fntdata"/><Relationship Id="rId23" Type="http://schemas.openxmlformats.org/officeDocument/2006/relationships/font" Target="fonts/Montserrat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Exo2SemiBold-bold.fntdata"/><Relationship Id="rId30" Type="http://schemas.openxmlformats.org/officeDocument/2006/relationships/font" Target="fonts/Exo2SemiBold-regular.fntdata"/><Relationship Id="rId11" Type="http://schemas.openxmlformats.org/officeDocument/2006/relationships/slide" Target="slides/slide7.xml"/><Relationship Id="rId33" Type="http://schemas.openxmlformats.org/officeDocument/2006/relationships/font" Target="fonts/Exo2SemiBold-boldItalic.fntdata"/><Relationship Id="rId10" Type="http://schemas.openxmlformats.org/officeDocument/2006/relationships/slide" Target="slides/slide6.xml"/><Relationship Id="rId32" Type="http://schemas.openxmlformats.org/officeDocument/2006/relationships/font" Target="fonts/Exo2Semi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6e9ab3d77f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6e9ab3d77f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36e9ab3d77f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 name="Google Shape;2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4.jpg"/></Relationships>
</file>

<file path=ppt/slides/_rels/slide11.xml.rels><?xml version="1.0" encoding="UTF-8" standalone="yes"?><Relationships xmlns="http://schemas.openxmlformats.org/package/2006/relationships"><Relationship Id="rId11" Type="http://schemas.openxmlformats.org/officeDocument/2006/relationships/image" Target="../media/image78.png"/><Relationship Id="rId10" Type="http://schemas.openxmlformats.org/officeDocument/2006/relationships/image" Target="../media/image83.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7.png"/><Relationship Id="rId4" Type="http://schemas.openxmlformats.org/officeDocument/2006/relationships/image" Target="../media/image74.png"/><Relationship Id="rId9" Type="http://schemas.openxmlformats.org/officeDocument/2006/relationships/image" Target="../media/image84.png"/><Relationship Id="rId5" Type="http://schemas.openxmlformats.org/officeDocument/2006/relationships/image" Target="../media/image60.png"/><Relationship Id="rId6" Type="http://schemas.openxmlformats.org/officeDocument/2006/relationships/image" Target="../media/image73.png"/><Relationship Id="rId7" Type="http://schemas.openxmlformats.org/officeDocument/2006/relationships/image" Target="../media/image77.png"/><Relationship Id="rId8" Type="http://schemas.openxmlformats.org/officeDocument/2006/relationships/image" Target="../media/image8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5.png"/><Relationship Id="rId4" Type="http://schemas.openxmlformats.org/officeDocument/2006/relationships/image" Target="../media/image80.png"/><Relationship Id="rId5" Type="http://schemas.openxmlformats.org/officeDocument/2006/relationships/image" Target="../media/image69.png"/><Relationship Id="rId6" Type="http://schemas.openxmlformats.org/officeDocument/2006/relationships/image" Target="../media/image76.png"/><Relationship Id="rId7" Type="http://schemas.openxmlformats.org/officeDocument/2006/relationships/image" Target="../media/image8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8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8.png"/><Relationship Id="rId4" Type="http://schemas.openxmlformats.org/officeDocument/2006/relationships/image" Target="../media/image82.png"/><Relationship Id="rId5" Type="http://schemas.openxmlformats.org/officeDocument/2006/relationships/image" Target="../media/image7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2.png"/><Relationship Id="rId4" Type="http://schemas.openxmlformats.org/officeDocument/2006/relationships/hyperlink" Target="mailto:igul@apaal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9.png"/><Relationship Id="rId13" Type="http://schemas.openxmlformats.org/officeDocument/2006/relationships/image" Target="../media/image14.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7.png"/><Relationship Id="rId15" Type="http://schemas.openxmlformats.org/officeDocument/2006/relationships/image" Target="../media/image5.png"/><Relationship Id="rId14" Type="http://schemas.openxmlformats.org/officeDocument/2006/relationships/image" Target="../media/image2.png"/><Relationship Id="rId17" Type="http://schemas.openxmlformats.org/officeDocument/2006/relationships/image" Target="../media/image26.png"/><Relationship Id="rId16" Type="http://schemas.openxmlformats.org/officeDocument/2006/relationships/image" Target="../media/image15.png"/><Relationship Id="rId5" Type="http://schemas.openxmlformats.org/officeDocument/2006/relationships/image" Target="../media/image16.png"/><Relationship Id="rId19" Type="http://schemas.openxmlformats.org/officeDocument/2006/relationships/image" Target="../media/image42.png"/><Relationship Id="rId6" Type="http://schemas.openxmlformats.org/officeDocument/2006/relationships/image" Target="../media/image1.png"/><Relationship Id="rId18"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6.png"/><Relationship Id="rId7" Type="http://schemas.openxmlformats.org/officeDocument/2006/relationships/image" Target="../media/image29.png"/><Relationship Id="rId8" Type="http://schemas.openxmlformats.org/officeDocument/2006/relationships/image" Target="../media/image42.png"/></Relationships>
</file>

<file path=ppt/slides/_rels/slide5.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4.png"/><Relationship Id="rId13" Type="http://schemas.openxmlformats.org/officeDocument/2006/relationships/image" Target="../media/image43.png"/><Relationship Id="rId12" Type="http://schemas.openxmlformats.org/officeDocument/2006/relationships/image" Target="../media/image71.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2.png"/><Relationship Id="rId4" Type="http://schemas.openxmlformats.org/officeDocument/2006/relationships/image" Target="../media/image18.png"/><Relationship Id="rId9" Type="http://schemas.openxmlformats.org/officeDocument/2006/relationships/image" Target="../media/image54.png"/><Relationship Id="rId15" Type="http://schemas.openxmlformats.org/officeDocument/2006/relationships/image" Target="../media/image25.png"/><Relationship Id="rId14" Type="http://schemas.openxmlformats.org/officeDocument/2006/relationships/image" Target="../media/image53.png"/><Relationship Id="rId5" Type="http://schemas.openxmlformats.org/officeDocument/2006/relationships/image" Target="../media/image23.png"/><Relationship Id="rId6" Type="http://schemas.openxmlformats.org/officeDocument/2006/relationships/image" Target="../media/image50.png"/><Relationship Id="rId7" Type="http://schemas.openxmlformats.org/officeDocument/2006/relationships/image" Target="../media/image45.png"/><Relationship Id="rId8"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image" Target="../media/image52.png"/><Relationship Id="rId5" Type="http://schemas.openxmlformats.org/officeDocument/2006/relationships/image" Target="../media/image72.png"/><Relationship Id="rId6" Type="http://schemas.openxmlformats.org/officeDocument/2006/relationships/image" Target="../media/image67.png"/><Relationship Id="rId7"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image" Target="../media/image52.png"/><Relationship Id="rId5" Type="http://schemas.openxmlformats.org/officeDocument/2006/relationships/image" Target="../media/image59.png"/><Relationship Id="rId6" Type="http://schemas.openxmlformats.org/officeDocument/2006/relationships/image" Target="../media/image66.png"/><Relationship Id="rId7" Type="http://schemas.openxmlformats.org/officeDocument/2006/relationships/image" Target="../media/image6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2.png"/><Relationship Id="rId4" Type="http://schemas.openxmlformats.org/officeDocument/2006/relationships/image" Target="../media/image65.png"/><Relationship Id="rId5" Type="http://schemas.openxmlformats.org/officeDocument/2006/relationships/image" Target="../media/image55.png"/><Relationship Id="rId6"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2.png"/><Relationship Id="rId4" Type="http://schemas.openxmlformats.org/officeDocument/2006/relationships/image" Target="../media/image58.png"/><Relationship Id="rId5" Type="http://schemas.openxmlformats.org/officeDocument/2006/relationships/image" Target="../media/image8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 name="Shape 15"/>
        <p:cNvGrpSpPr/>
        <p:nvPr/>
      </p:nvGrpSpPr>
      <p:grpSpPr>
        <a:xfrm>
          <a:off x="0" y="0"/>
          <a:ext cx="0" cy="0"/>
          <a:chOff x="0" y="0"/>
          <a:chExt cx="0" cy="0"/>
        </a:xfrm>
      </p:grpSpPr>
      <p:pic>
        <p:nvPicPr>
          <p:cNvPr descr="preencoded.png" id="16" name="Google Shape;16;p3"/>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descr="preencoded.png" id="17" name="Google Shape;17;p3"/>
          <p:cNvPicPr preferRelativeResize="0"/>
          <p:nvPr/>
        </p:nvPicPr>
        <p:blipFill rotWithShape="1">
          <a:blip r:embed="rId4">
            <a:alphaModFix/>
          </a:blip>
          <a:srcRect b="0" l="0" r="0" t="0"/>
          <a:stretch/>
        </p:blipFill>
        <p:spPr>
          <a:xfrm>
            <a:off x="4019550" y="1628775"/>
            <a:ext cx="10258425" cy="3638550"/>
          </a:xfrm>
          <a:prstGeom prst="rect">
            <a:avLst/>
          </a:prstGeom>
          <a:noFill/>
          <a:ln>
            <a:noFill/>
          </a:ln>
        </p:spPr>
      </p:pic>
      <p:sp>
        <p:nvSpPr>
          <p:cNvPr id="18" name="Google Shape;18;p3"/>
          <p:cNvSpPr/>
          <p:nvPr/>
        </p:nvSpPr>
        <p:spPr>
          <a:xfrm>
            <a:off x="1762125" y="5829300"/>
            <a:ext cx="14754225" cy="1104900"/>
          </a:xfrm>
          <a:prstGeom prst="rect">
            <a:avLst/>
          </a:prstGeom>
          <a:noFill/>
          <a:ln>
            <a:noFill/>
          </a:ln>
        </p:spPr>
        <p:txBody>
          <a:bodyPr anchorCtr="0" anchor="t" bIns="0" lIns="0" spcFirstLastPara="1" rIns="0" wrap="square" tIns="0">
            <a:noAutofit/>
          </a:bodyPr>
          <a:lstStyle/>
          <a:p>
            <a:pPr indent="0" lvl="0" marL="0" marR="0" rtl="0" algn="ctr">
              <a:lnSpc>
                <a:spcPct val="85986"/>
              </a:lnSpc>
              <a:spcBef>
                <a:spcPts val="0"/>
              </a:spcBef>
              <a:spcAft>
                <a:spcPts val="0"/>
              </a:spcAft>
              <a:buClr>
                <a:srgbClr val="000000"/>
              </a:buClr>
              <a:buSzPts val="7200"/>
              <a:buFont typeface="Montserrat"/>
              <a:buNone/>
            </a:pPr>
            <a:r>
              <a:rPr b="1" i="0" lang="en-US" sz="7200" u="none" cap="none" strike="noStrike">
                <a:solidFill>
                  <a:srgbClr val="000000"/>
                </a:solidFill>
                <a:latin typeface="Montserrat"/>
                <a:ea typeface="Montserrat"/>
                <a:cs typeface="Montserrat"/>
                <a:sym typeface="Montserrat"/>
              </a:rPr>
              <a:t>Smart Freight, Smarter Future</a:t>
            </a:r>
            <a:endParaRPr b="0" i="0" sz="7200" u="none" cap="none" strike="noStrike">
              <a:solidFill>
                <a:schemeClr val="dk1"/>
              </a:solidFill>
              <a:latin typeface="Calibri"/>
              <a:ea typeface="Calibri"/>
              <a:cs typeface="Calibri"/>
              <a:sym typeface="Calibri"/>
            </a:endParaRPr>
          </a:p>
        </p:txBody>
      </p:sp>
      <p:sp>
        <p:nvSpPr>
          <p:cNvPr id="19" name="Google Shape;19;p3"/>
          <p:cNvSpPr/>
          <p:nvPr/>
        </p:nvSpPr>
        <p:spPr>
          <a:xfrm>
            <a:off x="1781175" y="7267575"/>
            <a:ext cx="14744700" cy="1485900"/>
          </a:xfrm>
          <a:prstGeom prst="rect">
            <a:avLst/>
          </a:prstGeom>
          <a:noFill/>
          <a:ln>
            <a:noFill/>
          </a:ln>
        </p:spPr>
        <p:txBody>
          <a:bodyPr anchorCtr="0" anchor="t" bIns="0" lIns="0" spcFirstLastPara="1" rIns="0" wrap="square" tIns="0">
            <a:noAutofit/>
          </a:bodyPr>
          <a:lstStyle/>
          <a:p>
            <a:pPr indent="0" lvl="0" marL="0" marR="0" rtl="0" algn="ctr">
              <a:lnSpc>
                <a:spcPct val="85979"/>
              </a:lnSpc>
              <a:spcBef>
                <a:spcPts val="0"/>
              </a:spcBef>
              <a:spcAft>
                <a:spcPts val="0"/>
              </a:spcAft>
              <a:buClr>
                <a:srgbClr val="000000"/>
              </a:buClr>
              <a:buSzPts val="4800"/>
              <a:buFont typeface="Montserrat Medium"/>
              <a:buNone/>
            </a:pPr>
            <a:r>
              <a:rPr b="0" i="0" lang="en-US" sz="4800" u="none" cap="none" strike="noStrike">
                <a:solidFill>
                  <a:srgbClr val="000000"/>
                </a:solidFill>
                <a:latin typeface="Montserrat Medium"/>
                <a:ea typeface="Montserrat Medium"/>
                <a:cs typeface="Montserrat Medium"/>
                <a:sym typeface="Montserrat Medium"/>
              </a:rPr>
              <a:t>A digital marketplace connecting shippers and truckers across Pakistan and KSA</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2" title="Value Preposition Diagram Apaale.jpg"/>
          <p:cNvPicPr preferRelativeResize="0"/>
          <p:nvPr/>
        </p:nvPicPr>
        <p:blipFill>
          <a:blip r:embed="rId3">
            <a:alphaModFix/>
          </a:blip>
          <a:stretch>
            <a:fillRect/>
          </a:stretch>
        </p:blipFill>
        <p:spPr>
          <a:xfrm>
            <a:off x="-100100" y="58375"/>
            <a:ext cx="18388101" cy="10124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181" name="Shape 181"/>
        <p:cNvGrpSpPr/>
        <p:nvPr/>
      </p:nvGrpSpPr>
      <p:grpSpPr>
        <a:xfrm>
          <a:off x="0" y="0"/>
          <a:ext cx="0" cy="0"/>
          <a:chOff x="0" y="0"/>
          <a:chExt cx="0" cy="0"/>
        </a:xfrm>
      </p:grpSpPr>
      <p:pic>
        <p:nvPicPr>
          <p:cNvPr descr="preencoded.png" id="182" name="Google Shape;182;p13"/>
          <p:cNvPicPr preferRelativeResize="0"/>
          <p:nvPr/>
        </p:nvPicPr>
        <p:blipFill rotWithShape="1">
          <a:blip r:embed="rId3">
            <a:alphaModFix/>
          </a:blip>
          <a:srcRect b="0" l="0" r="0" t="0"/>
          <a:stretch/>
        </p:blipFill>
        <p:spPr>
          <a:xfrm>
            <a:off x="12372975" y="1200150"/>
            <a:ext cx="5915025" cy="95250"/>
          </a:xfrm>
          <a:prstGeom prst="rect">
            <a:avLst/>
          </a:prstGeom>
          <a:noFill/>
          <a:ln>
            <a:noFill/>
          </a:ln>
        </p:spPr>
      </p:pic>
      <p:pic>
        <p:nvPicPr>
          <p:cNvPr descr="preencoded.png" id="183" name="Google Shape;183;p13"/>
          <p:cNvPicPr preferRelativeResize="0"/>
          <p:nvPr/>
        </p:nvPicPr>
        <p:blipFill rotWithShape="1">
          <a:blip r:embed="rId4">
            <a:alphaModFix/>
          </a:blip>
          <a:srcRect b="0" l="0" r="0" t="0"/>
          <a:stretch/>
        </p:blipFill>
        <p:spPr>
          <a:xfrm>
            <a:off x="10572750" y="1200150"/>
            <a:ext cx="1800225" cy="95250"/>
          </a:xfrm>
          <a:prstGeom prst="rect">
            <a:avLst/>
          </a:prstGeom>
          <a:noFill/>
          <a:ln>
            <a:noFill/>
          </a:ln>
        </p:spPr>
      </p:pic>
      <p:pic>
        <p:nvPicPr>
          <p:cNvPr descr="preencoded.png" id="184" name="Google Shape;184;p13"/>
          <p:cNvPicPr preferRelativeResize="0"/>
          <p:nvPr/>
        </p:nvPicPr>
        <p:blipFill rotWithShape="1">
          <a:blip r:embed="rId5">
            <a:alphaModFix/>
          </a:blip>
          <a:srcRect b="0" l="0" r="0" t="0"/>
          <a:stretch/>
        </p:blipFill>
        <p:spPr>
          <a:xfrm>
            <a:off x="9610725" y="1200150"/>
            <a:ext cx="962025" cy="95250"/>
          </a:xfrm>
          <a:prstGeom prst="rect">
            <a:avLst/>
          </a:prstGeom>
          <a:noFill/>
          <a:ln>
            <a:noFill/>
          </a:ln>
        </p:spPr>
      </p:pic>
      <p:pic>
        <p:nvPicPr>
          <p:cNvPr descr="preencoded.png" id="185" name="Google Shape;185;p13"/>
          <p:cNvPicPr preferRelativeResize="0"/>
          <p:nvPr/>
        </p:nvPicPr>
        <p:blipFill rotWithShape="1">
          <a:blip r:embed="rId6">
            <a:alphaModFix/>
          </a:blip>
          <a:srcRect b="0" l="0" r="0" t="0"/>
          <a:stretch/>
        </p:blipFill>
        <p:spPr>
          <a:xfrm>
            <a:off x="1252080" y="4168713"/>
            <a:ext cx="4076702" cy="2762250"/>
          </a:xfrm>
          <a:prstGeom prst="rect">
            <a:avLst/>
          </a:prstGeom>
          <a:noFill/>
          <a:ln>
            <a:noFill/>
          </a:ln>
        </p:spPr>
      </p:pic>
      <p:pic>
        <p:nvPicPr>
          <p:cNvPr descr="preencoded.png" id="186" name="Google Shape;186;p13"/>
          <p:cNvPicPr preferRelativeResize="0"/>
          <p:nvPr/>
        </p:nvPicPr>
        <p:blipFill rotWithShape="1">
          <a:blip r:embed="rId7">
            <a:alphaModFix/>
          </a:blip>
          <a:srcRect b="0" l="0" r="0" t="0"/>
          <a:stretch/>
        </p:blipFill>
        <p:spPr>
          <a:xfrm>
            <a:off x="5144251" y="4168713"/>
            <a:ext cx="4076700" cy="2762250"/>
          </a:xfrm>
          <a:prstGeom prst="rect">
            <a:avLst/>
          </a:prstGeom>
          <a:noFill/>
          <a:ln>
            <a:noFill/>
          </a:ln>
        </p:spPr>
      </p:pic>
      <p:pic>
        <p:nvPicPr>
          <p:cNvPr descr="preencoded.png" id="187" name="Google Shape;187;p13"/>
          <p:cNvPicPr preferRelativeResize="0"/>
          <p:nvPr/>
        </p:nvPicPr>
        <p:blipFill rotWithShape="1">
          <a:blip r:embed="rId8">
            <a:alphaModFix/>
          </a:blip>
          <a:srcRect b="0" l="0" r="0" t="0"/>
          <a:stretch/>
        </p:blipFill>
        <p:spPr>
          <a:xfrm>
            <a:off x="9036419" y="4168713"/>
            <a:ext cx="4076702" cy="2762250"/>
          </a:xfrm>
          <a:prstGeom prst="rect">
            <a:avLst/>
          </a:prstGeom>
          <a:noFill/>
          <a:ln>
            <a:noFill/>
          </a:ln>
        </p:spPr>
      </p:pic>
      <p:pic>
        <p:nvPicPr>
          <p:cNvPr descr="preencoded.png" id="188" name="Google Shape;188;p13"/>
          <p:cNvPicPr preferRelativeResize="0"/>
          <p:nvPr/>
        </p:nvPicPr>
        <p:blipFill rotWithShape="1">
          <a:blip r:embed="rId9">
            <a:alphaModFix/>
          </a:blip>
          <a:srcRect b="0" l="0" r="0" t="0"/>
          <a:stretch/>
        </p:blipFill>
        <p:spPr>
          <a:xfrm>
            <a:off x="12928588" y="4168713"/>
            <a:ext cx="4076700" cy="2762250"/>
          </a:xfrm>
          <a:prstGeom prst="rect">
            <a:avLst/>
          </a:prstGeom>
          <a:noFill/>
          <a:ln>
            <a:noFill/>
          </a:ln>
        </p:spPr>
      </p:pic>
      <p:pic>
        <p:nvPicPr>
          <p:cNvPr descr="preencoded.png" id="189" name="Google Shape;189;p13"/>
          <p:cNvPicPr preferRelativeResize="0"/>
          <p:nvPr/>
        </p:nvPicPr>
        <p:blipFill rotWithShape="1">
          <a:blip r:embed="rId10">
            <a:alphaModFix/>
          </a:blip>
          <a:srcRect b="0" l="0" r="0" t="0"/>
          <a:stretch/>
        </p:blipFill>
        <p:spPr>
          <a:xfrm>
            <a:off x="2047875" y="5124450"/>
            <a:ext cx="838200" cy="838200"/>
          </a:xfrm>
          <a:prstGeom prst="rect">
            <a:avLst/>
          </a:prstGeom>
          <a:noFill/>
          <a:ln>
            <a:noFill/>
          </a:ln>
        </p:spPr>
      </p:pic>
      <p:pic>
        <p:nvPicPr>
          <p:cNvPr descr="preencoded.png" id="190" name="Google Shape;190;p13"/>
          <p:cNvPicPr preferRelativeResize="0"/>
          <p:nvPr/>
        </p:nvPicPr>
        <p:blipFill rotWithShape="1">
          <a:blip r:embed="rId11">
            <a:alphaModFix/>
          </a:blip>
          <a:srcRect b="0" l="0" r="0" t="0"/>
          <a:stretch/>
        </p:blipFill>
        <p:spPr>
          <a:xfrm>
            <a:off x="5924550" y="5105400"/>
            <a:ext cx="876300" cy="876300"/>
          </a:xfrm>
          <a:prstGeom prst="rect">
            <a:avLst/>
          </a:prstGeom>
          <a:noFill/>
          <a:ln>
            <a:noFill/>
          </a:ln>
        </p:spPr>
      </p:pic>
      <p:sp>
        <p:nvSpPr>
          <p:cNvPr id="191" name="Google Shape;191;p13"/>
          <p:cNvSpPr/>
          <p:nvPr/>
        </p:nvSpPr>
        <p:spPr>
          <a:xfrm>
            <a:off x="1252082" y="2181225"/>
            <a:ext cx="8067675" cy="1152525"/>
          </a:xfrm>
          <a:prstGeom prst="rect">
            <a:avLst/>
          </a:prstGeom>
          <a:noFill/>
          <a:ln>
            <a:noFill/>
          </a:ln>
        </p:spPr>
        <p:txBody>
          <a:bodyPr anchorCtr="0" anchor="t" bIns="0" lIns="0" spcFirstLastPara="1" rIns="0" wrap="square" tIns="0">
            <a:noAutofit/>
          </a:bodyPr>
          <a:lstStyle/>
          <a:p>
            <a:pPr indent="0" lvl="0" marL="0" marR="0" rtl="0" algn="l">
              <a:lnSpc>
                <a:spcPct val="85921"/>
              </a:lnSpc>
              <a:spcBef>
                <a:spcPts val="0"/>
              </a:spcBef>
              <a:spcAft>
                <a:spcPts val="0"/>
              </a:spcAft>
              <a:buClr>
                <a:srgbClr val="006A00"/>
              </a:buClr>
              <a:buSzPts val="7451"/>
              <a:buFont typeface="Montserrat"/>
              <a:buNone/>
            </a:pPr>
            <a:r>
              <a:rPr b="1" i="0" lang="en-US" sz="7451" u="none" cap="none" strike="noStrike">
                <a:solidFill>
                  <a:srgbClr val="006A00"/>
                </a:solidFill>
                <a:latin typeface="Montserrat"/>
                <a:ea typeface="Montserrat"/>
                <a:cs typeface="Montserrat"/>
                <a:sym typeface="Montserrat"/>
              </a:rPr>
              <a:t>Business Model</a:t>
            </a:r>
            <a:endParaRPr b="0" i="0" sz="7451" u="none" cap="none" strike="noStrike">
              <a:solidFill>
                <a:schemeClr val="dk1"/>
              </a:solidFill>
              <a:latin typeface="Calibri"/>
              <a:ea typeface="Calibri"/>
              <a:cs typeface="Calibri"/>
              <a:sym typeface="Calibri"/>
            </a:endParaRPr>
          </a:p>
        </p:txBody>
      </p:sp>
      <p:sp>
        <p:nvSpPr>
          <p:cNvPr id="192" name="Google Shape;192;p13"/>
          <p:cNvSpPr/>
          <p:nvPr/>
        </p:nvSpPr>
        <p:spPr>
          <a:xfrm>
            <a:off x="1181100" y="7351068"/>
            <a:ext cx="2884592" cy="762000"/>
          </a:xfrm>
          <a:prstGeom prst="rect">
            <a:avLst/>
          </a:prstGeom>
          <a:noFill/>
          <a:ln>
            <a:noFill/>
          </a:ln>
        </p:spPr>
        <p:txBody>
          <a:bodyPr anchorCtr="0" anchor="t" bIns="0" lIns="0" spcFirstLastPara="1" rIns="0" wrap="square" tIns="0">
            <a:noAutofit/>
          </a:bodyPr>
          <a:lstStyle/>
          <a:p>
            <a:pPr indent="0" lvl="0" marL="0" marR="0" rtl="0" algn="l">
              <a:lnSpc>
                <a:spcPct val="94051"/>
              </a:lnSpc>
              <a:spcBef>
                <a:spcPts val="0"/>
              </a:spcBef>
              <a:spcAft>
                <a:spcPts val="0"/>
              </a:spcAft>
              <a:buClr>
                <a:srgbClr val="000000"/>
              </a:buClr>
              <a:buSzPts val="2236"/>
              <a:buFont typeface="Montserrat"/>
              <a:buNone/>
            </a:pPr>
            <a:r>
              <a:rPr b="1" i="0" lang="en-US" sz="2236" u="none" cap="none" strike="noStrike">
                <a:solidFill>
                  <a:srgbClr val="000000"/>
                </a:solidFill>
                <a:latin typeface="Montserrat"/>
                <a:ea typeface="Montserrat"/>
                <a:cs typeface="Montserrat"/>
                <a:sym typeface="Montserrat"/>
              </a:rPr>
              <a:t>10% commission per booking</a:t>
            </a:r>
            <a:endParaRPr b="0" i="0" sz="2236" u="none" cap="none" strike="noStrike">
              <a:solidFill>
                <a:schemeClr val="dk1"/>
              </a:solidFill>
              <a:latin typeface="Calibri"/>
              <a:ea typeface="Calibri"/>
              <a:cs typeface="Calibri"/>
              <a:sym typeface="Calibri"/>
            </a:endParaRPr>
          </a:p>
        </p:txBody>
      </p:sp>
      <p:sp>
        <p:nvSpPr>
          <p:cNvPr id="193" name="Google Shape;193;p13"/>
          <p:cNvSpPr/>
          <p:nvPr/>
        </p:nvSpPr>
        <p:spPr>
          <a:xfrm>
            <a:off x="5144251" y="7351068"/>
            <a:ext cx="2718967" cy="762000"/>
          </a:xfrm>
          <a:prstGeom prst="rect">
            <a:avLst/>
          </a:prstGeom>
          <a:noFill/>
          <a:ln>
            <a:noFill/>
          </a:ln>
        </p:spPr>
        <p:txBody>
          <a:bodyPr anchorCtr="0" anchor="t" bIns="0" lIns="0" spcFirstLastPara="1" rIns="0" wrap="square" tIns="0">
            <a:noAutofit/>
          </a:bodyPr>
          <a:lstStyle/>
          <a:p>
            <a:pPr indent="0" lvl="0" marL="0" marR="0" rtl="0" algn="l">
              <a:lnSpc>
                <a:spcPct val="94051"/>
              </a:lnSpc>
              <a:spcBef>
                <a:spcPts val="0"/>
              </a:spcBef>
              <a:spcAft>
                <a:spcPts val="0"/>
              </a:spcAft>
              <a:buClr>
                <a:srgbClr val="000000"/>
              </a:buClr>
              <a:buSzPts val="2236"/>
              <a:buFont typeface="Montserrat"/>
              <a:buNone/>
            </a:pPr>
            <a:r>
              <a:rPr b="1" i="0" lang="en-US" sz="2236" u="none" cap="none" strike="noStrike">
                <a:solidFill>
                  <a:srgbClr val="000000"/>
                </a:solidFill>
                <a:latin typeface="Montserrat"/>
                <a:ea typeface="Montserrat"/>
                <a:cs typeface="Montserrat"/>
                <a:sym typeface="Montserrat"/>
              </a:rPr>
              <a:t>Premium verified listings</a:t>
            </a:r>
            <a:endParaRPr b="0" i="0" sz="2236" u="none" cap="none" strike="noStrike">
              <a:solidFill>
                <a:schemeClr val="dk1"/>
              </a:solidFill>
              <a:latin typeface="Calibri"/>
              <a:ea typeface="Calibri"/>
              <a:cs typeface="Calibri"/>
              <a:sym typeface="Calibri"/>
            </a:endParaRPr>
          </a:p>
        </p:txBody>
      </p:sp>
      <p:sp>
        <p:nvSpPr>
          <p:cNvPr id="194" name="Google Shape;194;p13"/>
          <p:cNvSpPr/>
          <p:nvPr/>
        </p:nvSpPr>
        <p:spPr>
          <a:xfrm>
            <a:off x="9036419" y="7161777"/>
            <a:ext cx="2931913" cy="762000"/>
          </a:xfrm>
          <a:prstGeom prst="rect">
            <a:avLst/>
          </a:prstGeom>
          <a:noFill/>
          <a:ln>
            <a:noFill/>
          </a:ln>
        </p:spPr>
        <p:txBody>
          <a:bodyPr anchorCtr="0" anchor="t" bIns="0" lIns="0" spcFirstLastPara="1" rIns="0" wrap="square" tIns="0">
            <a:noAutofit/>
          </a:bodyPr>
          <a:lstStyle/>
          <a:p>
            <a:pPr indent="0" lvl="0" marL="0" marR="0" rtl="0" algn="l">
              <a:lnSpc>
                <a:spcPct val="94051"/>
              </a:lnSpc>
              <a:spcBef>
                <a:spcPts val="0"/>
              </a:spcBef>
              <a:spcAft>
                <a:spcPts val="0"/>
              </a:spcAft>
              <a:buClr>
                <a:srgbClr val="000000"/>
              </a:buClr>
              <a:buSzPts val="2236"/>
              <a:buFont typeface="Montserrat"/>
              <a:buNone/>
            </a:pPr>
            <a:r>
              <a:rPr b="1" i="0" lang="en-US" sz="2236" u="none" cap="none" strike="noStrike">
                <a:solidFill>
                  <a:srgbClr val="000000"/>
                </a:solidFill>
                <a:latin typeface="Montserrat"/>
                <a:ea typeface="Montserrat"/>
                <a:cs typeface="Montserrat"/>
                <a:sym typeface="Montserrat"/>
              </a:rPr>
              <a:t>In-app advertising (fuel, parts, etc.)</a:t>
            </a:r>
            <a:endParaRPr b="0" i="0" sz="2236" u="none" cap="none" strike="noStrike">
              <a:solidFill>
                <a:schemeClr val="dk1"/>
              </a:solidFill>
              <a:latin typeface="Calibri"/>
              <a:ea typeface="Calibri"/>
              <a:cs typeface="Calibri"/>
              <a:sym typeface="Calibri"/>
            </a:endParaRPr>
          </a:p>
        </p:txBody>
      </p:sp>
      <p:sp>
        <p:nvSpPr>
          <p:cNvPr id="195" name="Google Shape;195;p13"/>
          <p:cNvSpPr/>
          <p:nvPr/>
        </p:nvSpPr>
        <p:spPr>
          <a:xfrm>
            <a:off x="12928588" y="7351068"/>
            <a:ext cx="2920083" cy="1143000"/>
          </a:xfrm>
          <a:prstGeom prst="rect">
            <a:avLst/>
          </a:prstGeom>
          <a:noFill/>
          <a:ln>
            <a:noFill/>
          </a:ln>
        </p:spPr>
        <p:txBody>
          <a:bodyPr anchorCtr="0" anchor="t" bIns="0" lIns="0" spcFirstLastPara="1" rIns="0" wrap="square" tIns="0">
            <a:noAutofit/>
          </a:bodyPr>
          <a:lstStyle/>
          <a:p>
            <a:pPr indent="0" lvl="0" marL="0" marR="0" rtl="0" algn="l">
              <a:lnSpc>
                <a:spcPct val="94051"/>
              </a:lnSpc>
              <a:spcBef>
                <a:spcPts val="0"/>
              </a:spcBef>
              <a:spcAft>
                <a:spcPts val="0"/>
              </a:spcAft>
              <a:buClr>
                <a:srgbClr val="000000"/>
              </a:buClr>
              <a:buSzPts val="2236"/>
              <a:buFont typeface="Montserrat"/>
              <a:buNone/>
            </a:pPr>
            <a:r>
              <a:rPr b="1" i="0" lang="en-US" sz="2236" u="none" cap="none" strike="noStrike">
                <a:solidFill>
                  <a:srgbClr val="000000"/>
                </a:solidFill>
                <a:latin typeface="Montserrat"/>
                <a:ea typeface="Montserrat"/>
                <a:cs typeface="Montserrat"/>
                <a:sym typeface="Montserrat"/>
              </a:rPr>
              <a:t>Financing &amp; insurance partner revenue</a:t>
            </a:r>
            <a:endParaRPr b="0" i="0" sz="2236"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200" name="Shape 200"/>
        <p:cNvGrpSpPr/>
        <p:nvPr/>
      </p:nvGrpSpPr>
      <p:grpSpPr>
        <a:xfrm>
          <a:off x="0" y="0"/>
          <a:ext cx="0" cy="0"/>
          <a:chOff x="0" y="0"/>
          <a:chExt cx="0" cy="0"/>
        </a:xfrm>
      </p:grpSpPr>
      <p:pic>
        <p:nvPicPr>
          <p:cNvPr descr="preencoded.png" id="201" name="Google Shape;201;p14"/>
          <p:cNvPicPr preferRelativeResize="0"/>
          <p:nvPr/>
        </p:nvPicPr>
        <p:blipFill rotWithShape="1">
          <a:blip r:embed="rId3">
            <a:alphaModFix/>
          </a:blip>
          <a:srcRect b="0" l="0" r="0" t="0"/>
          <a:stretch/>
        </p:blipFill>
        <p:spPr>
          <a:xfrm>
            <a:off x="6924675" y="3724275"/>
            <a:ext cx="4438650" cy="4438650"/>
          </a:xfrm>
          <a:prstGeom prst="rect">
            <a:avLst/>
          </a:prstGeom>
          <a:noFill/>
          <a:ln>
            <a:noFill/>
          </a:ln>
        </p:spPr>
      </p:pic>
      <p:pic>
        <p:nvPicPr>
          <p:cNvPr descr="preencoded.png" id="202" name="Google Shape;202;p14"/>
          <p:cNvPicPr preferRelativeResize="0"/>
          <p:nvPr/>
        </p:nvPicPr>
        <p:blipFill rotWithShape="1">
          <a:blip r:embed="rId4">
            <a:alphaModFix/>
          </a:blip>
          <a:srcRect b="0" l="0" r="0" t="0"/>
          <a:stretch/>
        </p:blipFill>
        <p:spPr>
          <a:xfrm>
            <a:off x="11386272" y="3343275"/>
            <a:ext cx="5076825" cy="1238250"/>
          </a:xfrm>
          <a:prstGeom prst="rect">
            <a:avLst/>
          </a:prstGeom>
          <a:noFill/>
          <a:ln>
            <a:noFill/>
          </a:ln>
        </p:spPr>
      </p:pic>
      <p:pic>
        <p:nvPicPr>
          <p:cNvPr descr="preencoded.png" id="203" name="Google Shape;203;p14"/>
          <p:cNvPicPr preferRelativeResize="0"/>
          <p:nvPr/>
        </p:nvPicPr>
        <p:blipFill rotWithShape="1">
          <a:blip r:embed="rId5">
            <a:alphaModFix/>
          </a:blip>
          <a:srcRect b="0" l="0" r="0" t="0"/>
          <a:stretch/>
        </p:blipFill>
        <p:spPr>
          <a:xfrm>
            <a:off x="1956491" y="7382433"/>
            <a:ext cx="5076825" cy="866775"/>
          </a:xfrm>
          <a:prstGeom prst="rect">
            <a:avLst/>
          </a:prstGeom>
          <a:noFill/>
          <a:ln>
            <a:noFill/>
          </a:ln>
        </p:spPr>
      </p:pic>
      <p:pic>
        <p:nvPicPr>
          <p:cNvPr descr="preencoded.png" id="204" name="Google Shape;204;p14"/>
          <p:cNvPicPr preferRelativeResize="0"/>
          <p:nvPr/>
        </p:nvPicPr>
        <p:blipFill rotWithShape="1">
          <a:blip r:embed="rId6">
            <a:alphaModFix/>
          </a:blip>
          <a:srcRect b="0" l="0" r="0" t="0"/>
          <a:stretch/>
        </p:blipFill>
        <p:spPr>
          <a:xfrm>
            <a:off x="11386291" y="7382433"/>
            <a:ext cx="5076825" cy="866775"/>
          </a:xfrm>
          <a:prstGeom prst="rect">
            <a:avLst/>
          </a:prstGeom>
          <a:noFill/>
          <a:ln>
            <a:noFill/>
          </a:ln>
        </p:spPr>
      </p:pic>
      <p:pic>
        <p:nvPicPr>
          <p:cNvPr descr="preencoded.png" id="205" name="Google Shape;205;p14"/>
          <p:cNvPicPr preferRelativeResize="0"/>
          <p:nvPr/>
        </p:nvPicPr>
        <p:blipFill rotWithShape="1">
          <a:blip r:embed="rId7">
            <a:alphaModFix/>
          </a:blip>
          <a:srcRect b="0" l="0" r="0" t="0"/>
          <a:stretch/>
        </p:blipFill>
        <p:spPr>
          <a:xfrm>
            <a:off x="1952620" y="3343275"/>
            <a:ext cx="5076826" cy="866775"/>
          </a:xfrm>
          <a:prstGeom prst="rect">
            <a:avLst/>
          </a:prstGeom>
          <a:noFill/>
          <a:ln>
            <a:noFill/>
          </a:ln>
        </p:spPr>
      </p:pic>
      <p:sp>
        <p:nvSpPr>
          <p:cNvPr id="206" name="Google Shape;206;p14"/>
          <p:cNvSpPr/>
          <p:nvPr/>
        </p:nvSpPr>
        <p:spPr>
          <a:xfrm>
            <a:off x="11605649" y="3594069"/>
            <a:ext cx="4757914" cy="761657"/>
          </a:xfrm>
          <a:prstGeom prst="rect">
            <a:avLst/>
          </a:prstGeom>
          <a:noFill/>
          <a:ln>
            <a:noFill/>
          </a:ln>
        </p:spPr>
        <p:txBody>
          <a:bodyPr anchorCtr="0" anchor="t" bIns="0" lIns="0" spcFirstLastPara="1" rIns="0" wrap="square" tIns="0">
            <a:noAutofit/>
          </a:bodyPr>
          <a:lstStyle/>
          <a:p>
            <a:pPr indent="0" lvl="0" marL="0" marR="0" rtl="0" algn="l">
              <a:lnSpc>
                <a:spcPct val="94062"/>
              </a:lnSpc>
              <a:spcBef>
                <a:spcPts val="0"/>
              </a:spcBef>
              <a:spcAft>
                <a:spcPts val="0"/>
              </a:spcAft>
              <a:buClr>
                <a:srgbClr val="FFFFFF"/>
              </a:buClr>
              <a:buSzPts val="2223"/>
              <a:buFont typeface="Montserrat"/>
              <a:buNone/>
            </a:pPr>
            <a:r>
              <a:rPr b="1" i="0" lang="en-US" sz="2223" u="none" cap="none" strike="noStrike">
                <a:solidFill>
                  <a:srgbClr val="FFFFFF"/>
                </a:solidFill>
                <a:latin typeface="Montserrat"/>
                <a:ea typeface="Montserrat"/>
                <a:cs typeface="Montserrat"/>
                <a:sym typeface="Montserrat"/>
              </a:rPr>
              <a:t>Onboard truckers via agents &amp; truck stands</a:t>
            </a:r>
            <a:endParaRPr b="0" i="0" sz="2223" u="none" cap="none" strike="noStrike">
              <a:solidFill>
                <a:schemeClr val="dk1"/>
              </a:solidFill>
              <a:latin typeface="Calibri"/>
              <a:ea typeface="Calibri"/>
              <a:cs typeface="Calibri"/>
              <a:sym typeface="Calibri"/>
            </a:endParaRPr>
          </a:p>
        </p:txBody>
      </p:sp>
      <p:sp>
        <p:nvSpPr>
          <p:cNvPr id="207" name="Google Shape;207;p14"/>
          <p:cNvSpPr/>
          <p:nvPr/>
        </p:nvSpPr>
        <p:spPr>
          <a:xfrm>
            <a:off x="2019300" y="7634585"/>
            <a:ext cx="4949387" cy="382906"/>
          </a:xfrm>
          <a:prstGeom prst="rect">
            <a:avLst/>
          </a:prstGeom>
          <a:noFill/>
          <a:ln>
            <a:noFill/>
          </a:ln>
        </p:spPr>
        <p:txBody>
          <a:bodyPr anchorCtr="0" anchor="t" bIns="0" lIns="0" spcFirstLastPara="1" rIns="0" wrap="square" tIns="0">
            <a:noAutofit/>
          </a:bodyPr>
          <a:lstStyle/>
          <a:p>
            <a:pPr indent="0" lvl="0" marL="0" marR="0" rtl="0" algn="ctr">
              <a:lnSpc>
                <a:spcPct val="94062"/>
              </a:lnSpc>
              <a:spcBef>
                <a:spcPts val="0"/>
              </a:spcBef>
              <a:spcAft>
                <a:spcPts val="0"/>
              </a:spcAft>
              <a:buClr>
                <a:srgbClr val="FFFFFF"/>
              </a:buClr>
              <a:buSzPts val="2223"/>
              <a:buFont typeface="Montserrat"/>
              <a:buNone/>
            </a:pPr>
            <a:r>
              <a:rPr b="1" i="0" lang="en-US" sz="2223" u="none" cap="none" strike="noStrike">
                <a:solidFill>
                  <a:srgbClr val="FFFFFF"/>
                </a:solidFill>
                <a:latin typeface="Montserrat"/>
                <a:ea typeface="Montserrat"/>
                <a:cs typeface="Montserrat"/>
                <a:sym typeface="Montserrat"/>
              </a:rPr>
              <a:t>WhatsApp &amp; </a:t>
            </a:r>
            <a:r>
              <a:rPr b="1" lang="en-US" sz="2223">
                <a:solidFill>
                  <a:srgbClr val="FFFFFF"/>
                </a:solidFill>
                <a:latin typeface="Montserrat"/>
                <a:ea typeface="Montserrat"/>
                <a:cs typeface="Montserrat"/>
                <a:sym typeface="Montserrat"/>
              </a:rPr>
              <a:t>LinkedIn Ads</a:t>
            </a:r>
            <a:endParaRPr b="0" i="0" sz="2223" u="none" cap="none" strike="noStrike">
              <a:solidFill>
                <a:schemeClr val="dk1"/>
              </a:solidFill>
              <a:latin typeface="Calibri"/>
              <a:ea typeface="Calibri"/>
              <a:cs typeface="Calibri"/>
              <a:sym typeface="Calibri"/>
            </a:endParaRPr>
          </a:p>
        </p:txBody>
      </p:sp>
      <p:sp>
        <p:nvSpPr>
          <p:cNvPr id="208" name="Google Shape;208;p14"/>
          <p:cNvSpPr/>
          <p:nvPr/>
        </p:nvSpPr>
        <p:spPr>
          <a:xfrm>
            <a:off x="11449050" y="7634585"/>
            <a:ext cx="4949387" cy="382906"/>
          </a:xfrm>
          <a:prstGeom prst="rect">
            <a:avLst/>
          </a:prstGeom>
          <a:noFill/>
          <a:ln>
            <a:noFill/>
          </a:ln>
        </p:spPr>
        <p:txBody>
          <a:bodyPr anchorCtr="0" anchor="t" bIns="0" lIns="0" spcFirstLastPara="1" rIns="0" wrap="square" tIns="0">
            <a:noAutofit/>
          </a:bodyPr>
          <a:lstStyle/>
          <a:p>
            <a:pPr indent="0" lvl="0" marL="0" marR="0" rtl="0" algn="l">
              <a:lnSpc>
                <a:spcPct val="94062"/>
              </a:lnSpc>
              <a:spcBef>
                <a:spcPts val="0"/>
              </a:spcBef>
              <a:spcAft>
                <a:spcPts val="0"/>
              </a:spcAft>
              <a:buClr>
                <a:srgbClr val="FFFFFF"/>
              </a:buClr>
              <a:buSzPts val="2223"/>
              <a:buFont typeface="Montserrat"/>
              <a:buNone/>
            </a:pPr>
            <a:r>
              <a:rPr b="1" lang="en-US" sz="2223">
                <a:solidFill>
                  <a:srgbClr val="FFFFFF"/>
                </a:solidFill>
                <a:latin typeface="Montserrat"/>
                <a:ea typeface="Montserrat"/>
                <a:cs typeface="Montserrat"/>
                <a:sym typeface="Montserrat"/>
              </a:rPr>
              <a:t>  FB, X, Youtube Campaigns </a:t>
            </a:r>
            <a:endParaRPr b="0" i="0" sz="2223" u="none" cap="none" strike="noStrike">
              <a:solidFill>
                <a:schemeClr val="dk1"/>
              </a:solidFill>
              <a:latin typeface="Calibri"/>
              <a:ea typeface="Calibri"/>
              <a:cs typeface="Calibri"/>
              <a:sym typeface="Calibri"/>
            </a:endParaRPr>
          </a:p>
        </p:txBody>
      </p:sp>
      <p:sp>
        <p:nvSpPr>
          <p:cNvPr id="209" name="Google Shape;209;p14"/>
          <p:cNvSpPr/>
          <p:nvPr/>
        </p:nvSpPr>
        <p:spPr>
          <a:xfrm>
            <a:off x="2093649" y="3595436"/>
            <a:ext cx="4911316" cy="382906"/>
          </a:xfrm>
          <a:prstGeom prst="rect">
            <a:avLst/>
          </a:prstGeom>
          <a:noFill/>
          <a:ln>
            <a:noFill/>
          </a:ln>
        </p:spPr>
        <p:txBody>
          <a:bodyPr anchorCtr="0" anchor="t" bIns="0" lIns="0" spcFirstLastPara="1" rIns="0" wrap="square" tIns="0">
            <a:noAutofit/>
          </a:bodyPr>
          <a:lstStyle/>
          <a:p>
            <a:pPr indent="0" lvl="0" marL="0" marR="0" rtl="0" algn="l">
              <a:lnSpc>
                <a:spcPct val="94062"/>
              </a:lnSpc>
              <a:spcBef>
                <a:spcPts val="0"/>
              </a:spcBef>
              <a:spcAft>
                <a:spcPts val="0"/>
              </a:spcAft>
              <a:buClr>
                <a:srgbClr val="FFFFFF"/>
              </a:buClr>
              <a:buSzPts val="2223"/>
              <a:buFont typeface="Montserrat"/>
              <a:buNone/>
            </a:pPr>
            <a:r>
              <a:rPr b="1" i="0" lang="en-US" sz="2223" u="none" cap="none" strike="noStrike">
                <a:solidFill>
                  <a:srgbClr val="FFFFFF"/>
                </a:solidFill>
                <a:latin typeface="Montserrat"/>
                <a:ea typeface="Montserrat"/>
                <a:cs typeface="Montserrat"/>
                <a:sym typeface="Montserrat"/>
              </a:rPr>
              <a:t>Launch: Karachi, Lahore, Riyadh</a:t>
            </a:r>
            <a:endParaRPr b="0" i="0" sz="2223" u="none" cap="none" strike="noStrike">
              <a:solidFill>
                <a:schemeClr val="dk1"/>
              </a:solidFill>
              <a:latin typeface="Calibri"/>
              <a:ea typeface="Calibri"/>
              <a:cs typeface="Calibri"/>
              <a:sym typeface="Calibri"/>
            </a:endParaRPr>
          </a:p>
        </p:txBody>
      </p:sp>
      <p:sp>
        <p:nvSpPr>
          <p:cNvPr id="210" name="Google Shape;210;p14"/>
          <p:cNvSpPr/>
          <p:nvPr/>
        </p:nvSpPr>
        <p:spPr>
          <a:xfrm>
            <a:off x="1771650" y="1009650"/>
            <a:ext cx="14754225" cy="1104900"/>
          </a:xfrm>
          <a:prstGeom prst="rect">
            <a:avLst/>
          </a:prstGeom>
          <a:noFill/>
          <a:ln>
            <a:noFill/>
          </a:ln>
        </p:spPr>
        <p:txBody>
          <a:bodyPr anchorCtr="0" anchor="t" bIns="0" lIns="0" spcFirstLastPara="1" rIns="0" wrap="square" tIns="0">
            <a:noAutofit/>
          </a:bodyPr>
          <a:lstStyle/>
          <a:p>
            <a:pPr indent="0" lvl="0" marL="0" marR="0" rtl="0" algn="ctr">
              <a:lnSpc>
                <a:spcPct val="85986"/>
              </a:lnSpc>
              <a:spcBef>
                <a:spcPts val="0"/>
              </a:spcBef>
              <a:spcAft>
                <a:spcPts val="0"/>
              </a:spcAft>
              <a:buClr>
                <a:srgbClr val="006A00"/>
              </a:buClr>
              <a:buSzPts val="7200"/>
              <a:buFont typeface="Montserrat"/>
              <a:buNone/>
            </a:pPr>
            <a:r>
              <a:rPr b="1" i="0" lang="en-US" sz="7200" u="none" cap="none" strike="noStrike">
                <a:solidFill>
                  <a:srgbClr val="006A00"/>
                </a:solidFill>
                <a:latin typeface="Montserrat"/>
                <a:ea typeface="Montserrat"/>
                <a:cs typeface="Montserrat"/>
                <a:sym typeface="Montserrat"/>
              </a:rPr>
              <a:t>Market Strategy</a:t>
            </a:r>
            <a:br>
              <a:rPr b="1" i="0" lang="en-US" sz="7200" u="none" cap="none" strike="noStrike">
                <a:solidFill>
                  <a:srgbClr val="006A00"/>
                </a:solidFill>
                <a:latin typeface="Montserrat"/>
                <a:ea typeface="Montserrat"/>
                <a:cs typeface="Montserrat"/>
                <a:sym typeface="Montserrat"/>
              </a:rPr>
            </a:b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5" name="Shape 215"/>
        <p:cNvGrpSpPr/>
        <p:nvPr/>
      </p:nvGrpSpPr>
      <p:grpSpPr>
        <a:xfrm>
          <a:off x="0" y="0"/>
          <a:ext cx="0" cy="0"/>
          <a:chOff x="0" y="0"/>
          <a:chExt cx="0" cy="0"/>
        </a:xfrm>
      </p:grpSpPr>
      <p:pic>
        <p:nvPicPr>
          <p:cNvPr descr="preencoded.png" id="216" name="Google Shape;216;p15"/>
          <p:cNvPicPr preferRelativeResize="0"/>
          <p:nvPr/>
        </p:nvPicPr>
        <p:blipFill rotWithShape="1">
          <a:blip r:embed="rId3">
            <a:alphaModFix/>
          </a:blip>
          <a:srcRect b="0" l="0" r="0" t="0"/>
          <a:stretch/>
        </p:blipFill>
        <p:spPr>
          <a:xfrm>
            <a:off x="723900" y="504825"/>
            <a:ext cx="3438525" cy="1219200"/>
          </a:xfrm>
          <a:prstGeom prst="rect">
            <a:avLst/>
          </a:prstGeom>
          <a:noFill/>
          <a:ln>
            <a:noFill/>
          </a:ln>
        </p:spPr>
      </p:pic>
      <p:pic>
        <p:nvPicPr>
          <p:cNvPr descr="preencoded.png" id="217" name="Google Shape;217;p15"/>
          <p:cNvPicPr preferRelativeResize="0"/>
          <p:nvPr/>
        </p:nvPicPr>
        <p:blipFill rotWithShape="1">
          <a:blip r:embed="rId4">
            <a:alphaModFix/>
          </a:blip>
          <a:srcRect b="0" l="0" r="0" t="0"/>
          <a:stretch/>
        </p:blipFill>
        <p:spPr>
          <a:xfrm>
            <a:off x="1063009" y="2225025"/>
            <a:ext cx="15401425" cy="7351427"/>
          </a:xfrm>
          <a:prstGeom prst="rect">
            <a:avLst/>
          </a:prstGeom>
          <a:noFill/>
          <a:ln>
            <a:noFill/>
          </a:ln>
        </p:spPr>
      </p:pic>
      <p:sp>
        <p:nvSpPr>
          <p:cNvPr id="218" name="Google Shape;218;p15"/>
          <p:cNvSpPr/>
          <p:nvPr/>
        </p:nvSpPr>
        <p:spPr>
          <a:xfrm>
            <a:off x="3800475" y="3228975"/>
            <a:ext cx="2743200" cy="581025"/>
          </a:xfrm>
          <a:prstGeom prst="rect">
            <a:avLst/>
          </a:prstGeom>
          <a:noFill/>
          <a:ln>
            <a:noFill/>
          </a:ln>
        </p:spPr>
        <p:txBody>
          <a:bodyPr anchorCtr="0" anchor="t" bIns="0" lIns="0" spcFirstLastPara="1" rIns="0" wrap="square" tIns="0">
            <a:noAutofit/>
          </a:bodyPr>
          <a:lstStyle/>
          <a:p>
            <a:pPr indent="0" lvl="0" marL="0" marR="0" rtl="0" algn="ctr">
              <a:lnSpc>
                <a:spcPct val="86080"/>
              </a:lnSpc>
              <a:spcBef>
                <a:spcPts val="0"/>
              </a:spcBef>
              <a:spcAft>
                <a:spcPts val="0"/>
              </a:spcAft>
              <a:buClr>
                <a:srgbClr val="006A00"/>
              </a:buClr>
              <a:buSzPts val="3750"/>
              <a:buFont typeface="Montserrat"/>
              <a:buNone/>
            </a:pPr>
            <a:r>
              <a:rPr b="1" lang="en-US" sz="3750">
                <a:solidFill>
                  <a:srgbClr val="006A00"/>
                </a:solidFill>
                <a:latin typeface="Montserrat"/>
                <a:ea typeface="Montserrat"/>
                <a:cs typeface="Montserrat"/>
                <a:sym typeface="Montserrat"/>
              </a:rPr>
              <a:t>Traction</a:t>
            </a:r>
            <a:endParaRPr b="0" i="0" sz="3750" u="none" cap="none" strike="noStrike">
              <a:solidFill>
                <a:schemeClr val="dk1"/>
              </a:solidFill>
              <a:latin typeface="Calibri"/>
              <a:ea typeface="Calibri"/>
              <a:cs typeface="Calibri"/>
              <a:sym typeface="Calibri"/>
            </a:endParaRPr>
          </a:p>
        </p:txBody>
      </p:sp>
      <p:sp>
        <p:nvSpPr>
          <p:cNvPr id="219" name="Google Shape;219;p15"/>
          <p:cNvSpPr/>
          <p:nvPr/>
        </p:nvSpPr>
        <p:spPr>
          <a:xfrm>
            <a:off x="1952625" y="4171950"/>
            <a:ext cx="12752400" cy="4324200"/>
          </a:xfrm>
          <a:prstGeom prst="rect">
            <a:avLst/>
          </a:prstGeom>
          <a:noFill/>
          <a:ln>
            <a:noFill/>
          </a:ln>
        </p:spPr>
        <p:txBody>
          <a:bodyPr anchorCtr="0" anchor="t" bIns="0" lIns="0" spcFirstLastPara="1" rIns="0" wrap="square" tIns="0">
            <a:noAutofit/>
          </a:bodyPr>
          <a:lstStyle/>
          <a:p>
            <a:pPr indent="-400050" lvl="0" marL="457200" marR="0" rtl="0" algn="l">
              <a:lnSpc>
                <a:spcPct val="150000"/>
              </a:lnSpc>
              <a:spcBef>
                <a:spcPts val="0"/>
              </a:spcBef>
              <a:spcAft>
                <a:spcPts val="0"/>
              </a:spcAft>
              <a:buClr>
                <a:schemeClr val="dk1"/>
              </a:buClr>
              <a:buSzPts val="2700"/>
              <a:buFont typeface="Calibri"/>
              <a:buChar char="-"/>
            </a:pPr>
            <a:r>
              <a:rPr lang="en-US" sz="2700">
                <a:latin typeface="Montserrat Medium"/>
                <a:ea typeface="Montserrat Medium"/>
                <a:cs typeface="Montserrat Medium"/>
                <a:sym typeface="Montserrat Medium"/>
              </a:rPr>
              <a:t>1 Trucking Company Onboarded</a:t>
            </a:r>
            <a:endParaRPr sz="2700">
              <a:latin typeface="Montserrat Medium"/>
              <a:ea typeface="Montserrat Medium"/>
              <a:cs typeface="Montserrat Medium"/>
              <a:sym typeface="Montserrat Medium"/>
            </a:endParaRPr>
          </a:p>
          <a:p>
            <a:pPr indent="-400050" lvl="0" marL="457200" marR="0" rtl="0" algn="l">
              <a:lnSpc>
                <a:spcPct val="150000"/>
              </a:lnSpc>
              <a:spcBef>
                <a:spcPts val="0"/>
              </a:spcBef>
              <a:spcAft>
                <a:spcPts val="0"/>
              </a:spcAft>
              <a:buSzPts val="2700"/>
              <a:buFont typeface="Montserrat Medium"/>
              <a:buChar char="-"/>
            </a:pPr>
            <a:r>
              <a:rPr lang="en-US" sz="2700">
                <a:latin typeface="Montserrat Medium"/>
                <a:ea typeface="Montserrat Medium"/>
                <a:cs typeface="Montserrat Medium"/>
                <a:sym typeface="Montserrat Medium"/>
              </a:rPr>
              <a:t>5 Individual Trucker Onboarded</a:t>
            </a:r>
            <a:endParaRPr sz="2700">
              <a:latin typeface="Montserrat Medium"/>
              <a:ea typeface="Montserrat Medium"/>
              <a:cs typeface="Montserrat Medium"/>
              <a:sym typeface="Montserrat Medium"/>
            </a:endParaRPr>
          </a:p>
          <a:p>
            <a:pPr indent="-400050" lvl="0" marL="457200" marR="0" rtl="0" algn="l">
              <a:lnSpc>
                <a:spcPct val="150000"/>
              </a:lnSpc>
              <a:spcBef>
                <a:spcPts val="0"/>
              </a:spcBef>
              <a:spcAft>
                <a:spcPts val="0"/>
              </a:spcAft>
              <a:buSzPts val="2700"/>
              <a:buFont typeface="Montserrat Medium"/>
              <a:buChar char="-"/>
            </a:pPr>
            <a:r>
              <a:rPr lang="en-US" sz="2700">
                <a:latin typeface="Montserrat Medium"/>
                <a:ea typeface="Montserrat Medium"/>
                <a:cs typeface="Montserrat Medium"/>
                <a:sym typeface="Montserrat Medium"/>
              </a:rPr>
              <a:t>1 Shipper Onboarded</a:t>
            </a:r>
            <a:endParaRPr sz="2700">
              <a:latin typeface="Montserrat Medium"/>
              <a:ea typeface="Montserrat Medium"/>
              <a:cs typeface="Montserrat Medium"/>
              <a:sym typeface="Montserrat Medium"/>
            </a:endParaRPr>
          </a:p>
          <a:p>
            <a:pPr indent="-400050" lvl="0" marL="457200" marR="0" rtl="0" algn="l">
              <a:lnSpc>
                <a:spcPct val="150000"/>
              </a:lnSpc>
              <a:spcBef>
                <a:spcPts val="0"/>
              </a:spcBef>
              <a:spcAft>
                <a:spcPts val="0"/>
              </a:spcAft>
              <a:buSzPts val="2700"/>
              <a:buFont typeface="Montserrat Medium"/>
              <a:buChar char="-"/>
            </a:pPr>
            <a:r>
              <a:rPr lang="en-US" sz="2700">
                <a:latin typeface="Montserrat Medium"/>
                <a:ea typeface="Montserrat Medium"/>
                <a:cs typeface="Montserrat Medium"/>
                <a:sym typeface="Montserrat Medium"/>
              </a:rPr>
              <a:t>Pitch to 4 Trucking Companies</a:t>
            </a:r>
            <a:endParaRPr sz="2700">
              <a:latin typeface="Montserrat Medium"/>
              <a:ea typeface="Montserrat Medium"/>
              <a:cs typeface="Montserrat Medium"/>
              <a:sym typeface="Montserrat Medium"/>
            </a:endParaRPr>
          </a:p>
          <a:p>
            <a:pPr indent="0" lvl="0" marL="457200" marR="0" rtl="0" algn="l">
              <a:lnSpc>
                <a:spcPct val="150000"/>
              </a:lnSpc>
              <a:spcBef>
                <a:spcPts val="0"/>
              </a:spcBef>
              <a:spcAft>
                <a:spcPts val="0"/>
              </a:spcAft>
              <a:buNone/>
            </a:pPr>
            <a:r>
              <a:t/>
            </a:r>
            <a:endParaRPr sz="2700">
              <a:latin typeface="Montserrat Medium"/>
              <a:ea typeface="Montserrat Medium"/>
              <a:cs typeface="Montserrat Medium"/>
              <a:sym typeface="Montserrat Medium"/>
            </a:endParaRPr>
          </a:p>
        </p:txBody>
      </p:sp>
      <p:sp>
        <p:nvSpPr>
          <p:cNvPr id="220" name="Google Shape;220;p15"/>
          <p:cNvSpPr/>
          <p:nvPr/>
        </p:nvSpPr>
        <p:spPr>
          <a:xfrm>
            <a:off x="12563475" y="3228975"/>
            <a:ext cx="1114425" cy="581025"/>
          </a:xfrm>
          <a:prstGeom prst="rect">
            <a:avLst/>
          </a:prstGeom>
          <a:noFill/>
          <a:ln>
            <a:noFill/>
          </a:ln>
        </p:spPr>
        <p:txBody>
          <a:bodyPr anchorCtr="0" anchor="t" bIns="0" lIns="0" spcFirstLastPara="1" rIns="0" wrap="square" tIns="0">
            <a:noAutofit/>
          </a:bodyPr>
          <a:lstStyle/>
          <a:p>
            <a:pPr indent="0" lvl="0" marL="0" marR="0" rtl="0" algn="ctr">
              <a:lnSpc>
                <a:spcPct val="86080"/>
              </a:lnSpc>
              <a:spcBef>
                <a:spcPts val="0"/>
              </a:spcBef>
              <a:spcAft>
                <a:spcPts val="0"/>
              </a:spcAft>
              <a:buClr>
                <a:srgbClr val="006A00"/>
              </a:buClr>
              <a:buSzPts val="3750"/>
              <a:buFont typeface="Montserrat"/>
              <a:buNone/>
            </a:pPr>
            <a:r>
              <a:t/>
            </a:r>
            <a:endParaRPr b="0" i="0" sz="375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5" name="Shape 225"/>
        <p:cNvGrpSpPr/>
        <p:nvPr/>
      </p:nvGrpSpPr>
      <p:grpSpPr>
        <a:xfrm>
          <a:off x="0" y="0"/>
          <a:ext cx="0" cy="0"/>
          <a:chOff x="0" y="0"/>
          <a:chExt cx="0" cy="0"/>
        </a:xfrm>
      </p:grpSpPr>
      <p:pic>
        <p:nvPicPr>
          <p:cNvPr descr="preencoded.png" id="226" name="Google Shape;226;p16"/>
          <p:cNvPicPr preferRelativeResize="0"/>
          <p:nvPr/>
        </p:nvPicPr>
        <p:blipFill rotWithShape="1">
          <a:blip r:embed="rId3">
            <a:alphaModFix/>
          </a:blip>
          <a:srcRect b="0" l="0" r="0" t="0"/>
          <a:stretch/>
        </p:blipFill>
        <p:spPr>
          <a:xfrm>
            <a:off x="220975" y="1072500"/>
            <a:ext cx="4559261" cy="4981520"/>
          </a:xfrm>
          <a:prstGeom prst="rect">
            <a:avLst/>
          </a:prstGeom>
          <a:noFill/>
          <a:ln>
            <a:noFill/>
          </a:ln>
        </p:spPr>
      </p:pic>
      <p:pic>
        <p:nvPicPr>
          <p:cNvPr descr="preencoded.png" id="227" name="Google Shape;227;p16"/>
          <p:cNvPicPr preferRelativeResize="0"/>
          <p:nvPr/>
        </p:nvPicPr>
        <p:blipFill rotWithShape="1">
          <a:blip r:embed="rId4">
            <a:alphaModFix/>
          </a:blip>
          <a:srcRect b="0" l="0" r="0" t="0"/>
          <a:stretch/>
        </p:blipFill>
        <p:spPr>
          <a:xfrm>
            <a:off x="4517012" y="1077778"/>
            <a:ext cx="4553987" cy="4970966"/>
          </a:xfrm>
          <a:prstGeom prst="rect">
            <a:avLst/>
          </a:prstGeom>
          <a:noFill/>
          <a:ln>
            <a:noFill/>
          </a:ln>
        </p:spPr>
      </p:pic>
      <p:sp>
        <p:nvSpPr>
          <p:cNvPr id="228" name="Google Shape;228;p16"/>
          <p:cNvSpPr/>
          <p:nvPr/>
        </p:nvSpPr>
        <p:spPr>
          <a:xfrm>
            <a:off x="7119900" y="290200"/>
            <a:ext cx="4048200" cy="933600"/>
          </a:xfrm>
          <a:prstGeom prst="rect">
            <a:avLst/>
          </a:prstGeom>
          <a:noFill/>
          <a:ln>
            <a:noFill/>
          </a:ln>
        </p:spPr>
        <p:txBody>
          <a:bodyPr anchorCtr="0" anchor="t" bIns="0" lIns="0" spcFirstLastPara="1" rIns="0" wrap="square" tIns="0">
            <a:noAutofit/>
          </a:bodyPr>
          <a:lstStyle/>
          <a:p>
            <a:pPr indent="0" lvl="0" marL="0" marR="0" rtl="0" algn="ctr">
              <a:lnSpc>
                <a:spcPct val="86416"/>
              </a:lnSpc>
              <a:spcBef>
                <a:spcPts val="0"/>
              </a:spcBef>
              <a:spcAft>
                <a:spcPts val="0"/>
              </a:spcAft>
              <a:buClr>
                <a:srgbClr val="006A00"/>
              </a:buClr>
              <a:buSzPts val="6000"/>
              <a:buFont typeface="Montserrat"/>
              <a:buNone/>
            </a:pPr>
            <a:r>
              <a:rPr b="1" i="0" lang="en-US" sz="6000" u="none" cap="none" strike="noStrike">
                <a:solidFill>
                  <a:srgbClr val="006A00"/>
                </a:solidFill>
                <a:latin typeface="Montserrat"/>
                <a:ea typeface="Montserrat"/>
                <a:cs typeface="Montserrat"/>
                <a:sym typeface="Montserrat"/>
              </a:rPr>
              <a:t>Our Team</a:t>
            </a:r>
            <a:endParaRPr b="0" i="0" sz="6000" u="none" cap="none" strike="noStrike">
              <a:solidFill>
                <a:schemeClr val="dk1"/>
              </a:solidFill>
              <a:latin typeface="Calibri"/>
              <a:ea typeface="Calibri"/>
              <a:cs typeface="Calibri"/>
              <a:sym typeface="Calibri"/>
            </a:endParaRPr>
          </a:p>
        </p:txBody>
      </p:sp>
      <p:sp>
        <p:nvSpPr>
          <p:cNvPr id="229" name="Google Shape;229;p16"/>
          <p:cNvSpPr/>
          <p:nvPr/>
        </p:nvSpPr>
        <p:spPr>
          <a:xfrm>
            <a:off x="592177" y="2652785"/>
            <a:ext cx="3604800" cy="538500"/>
          </a:xfrm>
          <a:prstGeom prst="rect">
            <a:avLst/>
          </a:prstGeom>
          <a:noFill/>
          <a:ln>
            <a:noFill/>
          </a:ln>
        </p:spPr>
        <p:txBody>
          <a:bodyPr anchorCtr="0" anchor="t" bIns="0" lIns="0" spcFirstLastPara="1" rIns="0" wrap="square" tIns="0">
            <a:noAutofit/>
          </a:bodyPr>
          <a:lstStyle/>
          <a:p>
            <a:pPr indent="0" lvl="0" marL="0" marR="0" rtl="0" algn="ctr">
              <a:lnSpc>
                <a:spcPct val="85682"/>
              </a:lnSpc>
              <a:spcBef>
                <a:spcPts val="0"/>
              </a:spcBef>
              <a:spcAft>
                <a:spcPts val="0"/>
              </a:spcAft>
              <a:buClr>
                <a:srgbClr val="006A00"/>
              </a:buClr>
              <a:buSzPts val="1746"/>
              <a:buFont typeface="Montserrat"/>
              <a:buNone/>
            </a:pPr>
            <a:r>
              <a:rPr b="1" i="0" lang="en-US" sz="1745" u="none" cap="none" strike="noStrike">
                <a:solidFill>
                  <a:srgbClr val="006A00"/>
                </a:solidFill>
                <a:latin typeface="Montserrat"/>
                <a:ea typeface="Montserrat"/>
                <a:cs typeface="Montserrat"/>
                <a:sym typeface="Montserrat"/>
              </a:rPr>
              <a:t>Ihsan Ullah – Founder &amp; Chief Technology Officer</a:t>
            </a:r>
            <a:endParaRPr b="0" i="0" sz="1745" u="none" cap="none" strike="noStrike">
              <a:solidFill>
                <a:schemeClr val="dk1"/>
              </a:solidFill>
              <a:latin typeface="Calibri"/>
              <a:ea typeface="Calibri"/>
              <a:cs typeface="Calibri"/>
              <a:sym typeface="Calibri"/>
            </a:endParaRPr>
          </a:p>
        </p:txBody>
      </p:sp>
      <p:sp>
        <p:nvSpPr>
          <p:cNvPr id="230" name="Google Shape;230;p16"/>
          <p:cNvSpPr/>
          <p:nvPr/>
        </p:nvSpPr>
        <p:spPr>
          <a:xfrm>
            <a:off x="610651" y="3391728"/>
            <a:ext cx="3594600" cy="205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0"/>
              <a:buFont typeface="Montserrat"/>
              <a:buNone/>
            </a:pPr>
            <a:r>
              <a:rPr lang="en-US" sz="1329">
                <a:latin typeface="Montserrat"/>
                <a:ea typeface="Montserrat"/>
                <a:cs typeface="Montserrat"/>
                <a:sym typeface="Montserrat"/>
              </a:rPr>
              <a:t>Ihsan Ullah has over 17 years of diverse experience in technology, retail, education, hospitality, and logistics across Saudi Arabia and Pakistan. He has helped grow brands into million-dollar businesses and has held key roles at the Ministry of Education, Al Rajhi Bank, Hamburgini, and Al Othaim Markets.</a:t>
            </a:r>
            <a:endParaRPr b="0" i="0" sz="1329" u="none" cap="none" strike="noStrike">
              <a:solidFill>
                <a:schemeClr val="dk1"/>
              </a:solidFill>
              <a:latin typeface="Calibri"/>
              <a:ea typeface="Calibri"/>
              <a:cs typeface="Calibri"/>
              <a:sym typeface="Calibri"/>
            </a:endParaRPr>
          </a:p>
        </p:txBody>
      </p:sp>
      <p:sp>
        <p:nvSpPr>
          <p:cNvPr id="231" name="Google Shape;231;p16"/>
          <p:cNvSpPr/>
          <p:nvPr/>
        </p:nvSpPr>
        <p:spPr>
          <a:xfrm>
            <a:off x="5157780" y="2652785"/>
            <a:ext cx="3272400" cy="538500"/>
          </a:xfrm>
          <a:prstGeom prst="rect">
            <a:avLst/>
          </a:prstGeom>
          <a:noFill/>
          <a:ln>
            <a:noFill/>
          </a:ln>
        </p:spPr>
        <p:txBody>
          <a:bodyPr anchorCtr="0" anchor="t" bIns="0" lIns="0" spcFirstLastPara="1" rIns="0" wrap="square" tIns="0">
            <a:noAutofit/>
          </a:bodyPr>
          <a:lstStyle/>
          <a:p>
            <a:pPr indent="0" lvl="0" marL="0" marR="0" rtl="0" algn="ctr">
              <a:lnSpc>
                <a:spcPct val="85682"/>
              </a:lnSpc>
              <a:spcBef>
                <a:spcPts val="0"/>
              </a:spcBef>
              <a:spcAft>
                <a:spcPts val="0"/>
              </a:spcAft>
              <a:buClr>
                <a:srgbClr val="006A00"/>
              </a:buClr>
              <a:buSzPts val="1746"/>
              <a:buFont typeface="Montserrat"/>
              <a:buNone/>
            </a:pPr>
            <a:r>
              <a:rPr b="1" i="0" lang="en-US" sz="1745" u="none" cap="none" strike="noStrike">
                <a:solidFill>
                  <a:srgbClr val="006A00"/>
                </a:solidFill>
                <a:latin typeface="Montserrat"/>
                <a:ea typeface="Montserrat"/>
                <a:cs typeface="Montserrat"/>
                <a:sym typeface="Montserrat"/>
              </a:rPr>
              <a:t>Sanaullah – Co-founder &amp; Head of Operations</a:t>
            </a:r>
            <a:endParaRPr b="0" i="0" sz="1745" u="none" cap="none" strike="noStrike">
              <a:solidFill>
                <a:schemeClr val="dk1"/>
              </a:solidFill>
              <a:latin typeface="Calibri"/>
              <a:ea typeface="Calibri"/>
              <a:cs typeface="Calibri"/>
              <a:sym typeface="Calibri"/>
            </a:endParaRPr>
          </a:p>
        </p:txBody>
      </p:sp>
      <p:sp>
        <p:nvSpPr>
          <p:cNvPr id="232" name="Google Shape;232;p16"/>
          <p:cNvSpPr/>
          <p:nvPr/>
        </p:nvSpPr>
        <p:spPr>
          <a:xfrm>
            <a:off x="5009992" y="3391728"/>
            <a:ext cx="3594600" cy="205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0"/>
              <a:buFont typeface="Montserrat"/>
              <a:buNone/>
            </a:pPr>
            <a:r>
              <a:rPr lang="en-US" sz="1329">
                <a:latin typeface="Montserrat"/>
                <a:ea typeface="Montserrat"/>
                <a:cs typeface="Montserrat"/>
                <a:sym typeface="Montserrat"/>
              </a:rPr>
              <a:t>With 15+ years of experience in finance, hospitality, and logistics, Sanaullah has been key to driving operational efficiency and growth. He holds an MBA and currently leads operations at Apaale, ensuring smooth execution across all core business areas.</a:t>
            </a:r>
            <a:endParaRPr b="0" i="0" sz="1329" u="none" cap="none" strike="noStrike">
              <a:solidFill>
                <a:schemeClr val="dk1"/>
              </a:solidFill>
              <a:latin typeface="Calibri"/>
              <a:ea typeface="Calibri"/>
              <a:cs typeface="Calibri"/>
              <a:sym typeface="Calibri"/>
            </a:endParaRPr>
          </a:p>
        </p:txBody>
      </p:sp>
      <p:pic>
        <p:nvPicPr>
          <p:cNvPr descr="preencoded.png" id="233" name="Google Shape;233;p16"/>
          <p:cNvPicPr preferRelativeResize="0"/>
          <p:nvPr/>
        </p:nvPicPr>
        <p:blipFill rotWithShape="1">
          <a:blip r:embed="rId3">
            <a:alphaModFix/>
          </a:blip>
          <a:srcRect b="0" l="0" r="0" t="0"/>
          <a:stretch/>
        </p:blipFill>
        <p:spPr>
          <a:xfrm>
            <a:off x="9071000" y="1072500"/>
            <a:ext cx="4559261" cy="4981520"/>
          </a:xfrm>
          <a:prstGeom prst="rect">
            <a:avLst/>
          </a:prstGeom>
          <a:noFill/>
          <a:ln>
            <a:noFill/>
          </a:ln>
        </p:spPr>
      </p:pic>
      <p:pic>
        <p:nvPicPr>
          <p:cNvPr descr="preencoded.png" id="234" name="Google Shape;234;p16"/>
          <p:cNvPicPr preferRelativeResize="0"/>
          <p:nvPr/>
        </p:nvPicPr>
        <p:blipFill rotWithShape="1">
          <a:blip r:embed="rId4">
            <a:alphaModFix/>
          </a:blip>
          <a:srcRect b="0" l="0" r="0" t="0"/>
          <a:stretch/>
        </p:blipFill>
        <p:spPr>
          <a:xfrm>
            <a:off x="13367037" y="1077778"/>
            <a:ext cx="4553987" cy="4970966"/>
          </a:xfrm>
          <a:prstGeom prst="rect">
            <a:avLst/>
          </a:prstGeom>
          <a:noFill/>
          <a:ln>
            <a:noFill/>
          </a:ln>
        </p:spPr>
      </p:pic>
      <p:sp>
        <p:nvSpPr>
          <p:cNvPr id="235" name="Google Shape;235;p16"/>
          <p:cNvSpPr/>
          <p:nvPr/>
        </p:nvSpPr>
        <p:spPr>
          <a:xfrm>
            <a:off x="9442202" y="2652785"/>
            <a:ext cx="3604800" cy="538500"/>
          </a:xfrm>
          <a:prstGeom prst="rect">
            <a:avLst/>
          </a:prstGeom>
          <a:noFill/>
          <a:ln>
            <a:noFill/>
          </a:ln>
        </p:spPr>
        <p:txBody>
          <a:bodyPr anchorCtr="0" anchor="t" bIns="0" lIns="0" spcFirstLastPara="1" rIns="0" wrap="square" tIns="0">
            <a:noAutofit/>
          </a:bodyPr>
          <a:lstStyle/>
          <a:p>
            <a:pPr indent="0" lvl="0" marL="0" marR="0" rtl="0" algn="l">
              <a:lnSpc>
                <a:spcPct val="85682"/>
              </a:lnSpc>
              <a:spcBef>
                <a:spcPts val="0"/>
              </a:spcBef>
              <a:spcAft>
                <a:spcPts val="0"/>
              </a:spcAft>
              <a:buClr>
                <a:srgbClr val="006A00"/>
              </a:buClr>
              <a:buSzPts val="1746"/>
              <a:buFont typeface="Montserrat"/>
              <a:buNone/>
            </a:pPr>
            <a:r>
              <a:rPr b="1" lang="en-US" sz="1745">
                <a:solidFill>
                  <a:srgbClr val="006A00"/>
                </a:solidFill>
                <a:latin typeface="Montserrat"/>
                <a:ea typeface="Montserrat"/>
                <a:cs typeface="Montserrat"/>
                <a:sym typeface="Montserrat"/>
              </a:rPr>
              <a:t>Qaisar Hayat</a:t>
            </a:r>
            <a:r>
              <a:rPr b="1" i="0" lang="en-US" sz="1745" u="none" cap="none" strike="noStrike">
                <a:solidFill>
                  <a:srgbClr val="006A00"/>
                </a:solidFill>
                <a:latin typeface="Montserrat"/>
                <a:ea typeface="Montserrat"/>
                <a:cs typeface="Montserrat"/>
                <a:sym typeface="Montserrat"/>
              </a:rPr>
              <a:t> – </a:t>
            </a:r>
            <a:r>
              <a:rPr b="1" lang="en-US" sz="1745">
                <a:solidFill>
                  <a:srgbClr val="006A00"/>
                </a:solidFill>
                <a:latin typeface="Montserrat"/>
                <a:ea typeface="Montserrat"/>
                <a:cs typeface="Montserrat"/>
                <a:sym typeface="Montserrat"/>
              </a:rPr>
              <a:t>Chief Strategy </a:t>
            </a:r>
            <a:r>
              <a:rPr b="1" lang="en-US" sz="1745">
                <a:solidFill>
                  <a:srgbClr val="006A00"/>
                </a:solidFill>
                <a:latin typeface="Montserrat"/>
                <a:ea typeface="Montserrat"/>
                <a:cs typeface="Montserrat"/>
                <a:sym typeface="Montserrat"/>
              </a:rPr>
              <a:t>Officer</a:t>
            </a:r>
            <a:endParaRPr b="0" i="0" sz="1745" u="none" cap="none" strike="noStrike">
              <a:solidFill>
                <a:schemeClr val="dk1"/>
              </a:solidFill>
              <a:latin typeface="Calibri"/>
              <a:ea typeface="Calibri"/>
              <a:cs typeface="Calibri"/>
              <a:sym typeface="Calibri"/>
            </a:endParaRPr>
          </a:p>
        </p:txBody>
      </p:sp>
      <p:sp>
        <p:nvSpPr>
          <p:cNvPr id="236" name="Google Shape;236;p16"/>
          <p:cNvSpPr/>
          <p:nvPr/>
        </p:nvSpPr>
        <p:spPr>
          <a:xfrm>
            <a:off x="9460676" y="3391728"/>
            <a:ext cx="3594600" cy="205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0"/>
              <a:buFont typeface="Montserrat"/>
              <a:buNone/>
            </a:pPr>
            <a:r>
              <a:rPr lang="en-US" sz="1329">
                <a:latin typeface="Montserrat"/>
                <a:ea typeface="Montserrat"/>
                <a:cs typeface="Montserrat"/>
                <a:sym typeface="Montserrat"/>
              </a:rPr>
              <a:t>Qaisar Hayat, Chief Strategy Officer at Apaale, brings a sharp strategic vision and deep business insight to the leadership team. With a strong background in corporate planning and growth strategy, he drives long-term value by aligning innovation, market trends, and business goals. His leadership ensures that Apaale stays ahead of the curve in a fast-evolving landscape.</a:t>
            </a:r>
            <a:endParaRPr b="0" i="0" sz="1329" u="none" cap="none" strike="noStrike">
              <a:solidFill>
                <a:schemeClr val="dk1"/>
              </a:solidFill>
              <a:latin typeface="Calibri"/>
              <a:ea typeface="Calibri"/>
              <a:cs typeface="Calibri"/>
              <a:sym typeface="Calibri"/>
            </a:endParaRPr>
          </a:p>
        </p:txBody>
      </p:sp>
      <p:sp>
        <p:nvSpPr>
          <p:cNvPr id="237" name="Google Shape;237;p16"/>
          <p:cNvSpPr/>
          <p:nvPr/>
        </p:nvSpPr>
        <p:spPr>
          <a:xfrm>
            <a:off x="14007805" y="2652785"/>
            <a:ext cx="3272400" cy="538500"/>
          </a:xfrm>
          <a:prstGeom prst="rect">
            <a:avLst/>
          </a:prstGeom>
          <a:noFill/>
          <a:ln>
            <a:noFill/>
          </a:ln>
        </p:spPr>
        <p:txBody>
          <a:bodyPr anchorCtr="0" anchor="t" bIns="0" lIns="0" spcFirstLastPara="1" rIns="0" wrap="square" tIns="0">
            <a:noAutofit/>
          </a:bodyPr>
          <a:lstStyle/>
          <a:p>
            <a:pPr indent="0" lvl="0" marL="0" rtl="0" algn="l">
              <a:lnSpc>
                <a:spcPct val="85682"/>
              </a:lnSpc>
              <a:spcBef>
                <a:spcPts val="0"/>
              </a:spcBef>
              <a:spcAft>
                <a:spcPts val="0"/>
              </a:spcAft>
              <a:buClr>
                <a:srgbClr val="006A00"/>
              </a:buClr>
              <a:buSzPts val="1746"/>
              <a:buFont typeface="Montserrat"/>
              <a:buNone/>
            </a:pPr>
            <a:r>
              <a:rPr b="1" lang="en-US" sz="1745">
                <a:solidFill>
                  <a:srgbClr val="006A00"/>
                </a:solidFill>
                <a:latin typeface="Montserrat"/>
                <a:ea typeface="Montserrat"/>
                <a:cs typeface="Montserrat"/>
                <a:sym typeface="Montserrat"/>
              </a:rPr>
              <a:t>Abdul Wahab – Business Development Manager</a:t>
            </a:r>
            <a:endParaRPr sz="1745">
              <a:solidFill>
                <a:schemeClr val="dk1"/>
              </a:solidFill>
              <a:latin typeface="Calibri"/>
              <a:ea typeface="Calibri"/>
              <a:cs typeface="Calibri"/>
              <a:sym typeface="Calibri"/>
            </a:endParaRPr>
          </a:p>
          <a:p>
            <a:pPr indent="0" lvl="0" marL="0" marR="0" rtl="0" algn="ctr">
              <a:lnSpc>
                <a:spcPct val="85682"/>
              </a:lnSpc>
              <a:spcBef>
                <a:spcPts val="0"/>
              </a:spcBef>
              <a:spcAft>
                <a:spcPts val="0"/>
              </a:spcAft>
              <a:buClr>
                <a:srgbClr val="006A00"/>
              </a:buClr>
              <a:buSzPts val="1746"/>
              <a:buFont typeface="Montserrat"/>
              <a:buNone/>
            </a:pPr>
            <a:r>
              <a:t/>
            </a:r>
            <a:endParaRPr b="1" sz="1745">
              <a:solidFill>
                <a:srgbClr val="006A00"/>
              </a:solidFill>
              <a:latin typeface="Montserrat"/>
              <a:ea typeface="Montserrat"/>
              <a:cs typeface="Montserrat"/>
              <a:sym typeface="Montserrat"/>
            </a:endParaRPr>
          </a:p>
        </p:txBody>
      </p:sp>
      <p:sp>
        <p:nvSpPr>
          <p:cNvPr id="238" name="Google Shape;238;p16"/>
          <p:cNvSpPr/>
          <p:nvPr/>
        </p:nvSpPr>
        <p:spPr>
          <a:xfrm>
            <a:off x="13860017" y="3391728"/>
            <a:ext cx="3594600" cy="205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0"/>
              <a:buFont typeface="Montserrat"/>
              <a:buNone/>
            </a:pPr>
            <a:r>
              <a:rPr lang="en-US" sz="1329">
                <a:latin typeface="Montserrat"/>
                <a:ea typeface="Montserrat"/>
                <a:cs typeface="Montserrat"/>
                <a:sym typeface="Montserrat"/>
              </a:rPr>
              <a:t>Abdul Wahad serves as the Business Development Manager at Apaale, where he leads efforts to expand market presence and forge strong client relationships. With a keen eye for opportunities and a results-driven approach, he plays a key role in driving revenue growth and strategic partnerships.</a:t>
            </a:r>
            <a:endParaRPr b="0" i="0" sz="1329" u="none" cap="none" strike="noStrike">
              <a:solidFill>
                <a:schemeClr val="dk1"/>
              </a:solidFill>
              <a:latin typeface="Calibri"/>
              <a:ea typeface="Calibri"/>
              <a:cs typeface="Calibri"/>
              <a:sym typeface="Calibri"/>
            </a:endParaRPr>
          </a:p>
        </p:txBody>
      </p:sp>
      <p:pic>
        <p:nvPicPr>
          <p:cNvPr id="239" name="Google Shape;239;p16" title="qaisar-photoaidcom-cropped.jpeg"/>
          <p:cNvPicPr preferRelativeResize="0"/>
          <p:nvPr/>
        </p:nvPicPr>
        <p:blipFill>
          <a:blip r:embed="rId5">
            <a:alphaModFix/>
          </a:blip>
          <a:stretch>
            <a:fillRect/>
          </a:stretch>
        </p:blipFill>
        <p:spPr>
          <a:xfrm>
            <a:off x="10768150" y="1290225"/>
            <a:ext cx="1171275" cy="1171275"/>
          </a:xfrm>
          <a:prstGeom prst="rect">
            <a:avLst/>
          </a:prstGeom>
          <a:noFill/>
          <a:ln>
            <a:noFill/>
          </a:ln>
        </p:spPr>
      </p:pic>
      <p:sp>
        <p:nvSpPr>
          <p:cNvPr id="240" name="Google Shape;240;p16"/>
          <p:cNvSpPr/>
          <p:nvPr/>
        </p:nvSpPr>
        <p:spPr>
          <a:xfrm>
            <a:off x="4780225" y="6184091"/>
            <a:ext cx="4127100" cy="3268500"/>
          </a:xfrm>
          <a:prstGeom prst="roundRect">
            <a:avLst>
              <a:gd fmla="val 4060" name="adj"/>
            </a:avLst>
          </a:prstGeom>
          <a:solidFill>
            <a:srgbClr val="C7DEC7"/>
          </a:solidFill>
          <a:ln>
            <a:noFill/>
          </a:ln>
          <a:effectLst>
            <a:outerShdw blurRad="428625" rotWithShape="0" algn="bl" dist="19050">
              <a:srgbClr val="000000">
                <a:alpha val="20000"/>
              </a:srgbClr>
            </a:outerShdw>
          </a:effectLst>
        </p:spPr>
        <p:txBody>
          <a:bodyPr anchorCtr="0" anchor="ctr" bIns="91425" lIns="91425" spcFirstLastPara="1" rIns="91425" wrap="square" tIns="91425">
            <a:noAutofit/>
          </a:bodyPr>
          <a:lstStyle/>
          <a:p>
            <a:pPr indent="0" lvl="0" marL="0" rtl="0" algn="l">
              <a:lnSpc>
                <a:spcPct val="85682"/>
              </a:lnSpc>
              <a:spcBef>
                <a:spcPts val="0"/>
              </a:spcBef>
              <a:spcAft>
                <a:spcPts val="0"/>
              </a:spcAft>
              <a:buClr>
                <a:srgbClr val="006A00"/>
              </a:buClr>
              <a:buSzPts val="1746"/>
              <a:buFont typeface="Montserrat"/>
              <a:buNone/>
            </a:pPr>
            <a:r>
              <a:t/>
            </a:r>
            <a:endParaRPr/>
          </a:p>
        </p:txBody>
      </p:sp>
      <p:sp>
        <p:nvSpPr>
          <p:cNvPr id="241" name="Google Shape;241;p16"/>
          <p:cNvSpPr txBox="1"/>
          <p:nvPr/>
        </p:nvSpPr>
        <p:spPr>
          <a:xfrm>
            <a:off x="5145625" y="6489366"/>
            <a:ext cx="3396300" cy="645000"/>
          </a:xfrm>
          <a:prstGeom prst="rect">
            <a:avLst/>
          </a:prstGeom>
          <a:noFill/>
          <a:ln>
            <a:noFill/>
          </a:ln>
        </p:spPr>
        <p:txBody>
          <a:bodyPr anchorCtr="0" anchor="t" bIns="91425" lIns="91425" spcFirstLastPara="1" rIns="91425" wrap="square" tIns="91425">
            <a:spAutoFit/>
          </a:bodyPr>
          <a:lstStyle/>
          <a:p>
            <a:pPr indent="0" lvl="0" marL="0" rtl="0" algn="ctr">
              <a:lnSpc>
                <a:spcPct val="85682"/>
              </a:lnSpc>
              <a:spcBef>
                <a:spcPts val="0"/>
              </a:spcBef>
              <a:spcAft>
                <a:spcPts val="0"/>
              </a:spcAft>
              <a:buNone/>
            </a:pPr>
            <a:r>
              <a:rPr b="1" lang="en-US" sz="1745">
                <a:solidFill>
                  <a:srgbClr val="006A00"/>
                </a:solidFill>
                <a:latin typeface="Montserrat"/>
                <a:ea typeface="Montserrat"/>
                <a:cs typeface="Montserrat"/>
                <a:sym typeface="Montserrat"/>
              </a:rPr>
              <a:t>Osama Rehman</a:t>
            </a:r>
            <a:r>
              <a:rPr b="1" lang="en-US" sz="1745">
                <a:solidFill>
                  <a:srgbClr val="006A00"/>
                </a:solidFill>
                <a:latin typeface="Montserrat"/>
                <a:ea typeface="Montserrat"/>
                <a:cs typeface="Montserrat"/>
                <a:sym typeface="Montserrat"/>
              </a:rPr>
              <a:t> – Product Manager</a:t>
            </a:r>
            <a:endParaRPr sz="1745">
              <a:solidFill>
                <a:schemeClr val="dk1"/>
              </a:solidFill>
              <a:latin typeface="Calibri"/>
              <a:ea typeface="Calibri"/>
              <a:cs typeface="Calibri"/>
              <a:sym typeface="Calibri"/>
            </a:endParaRPr>
          </a:p>
        </p:txBody>
      </p:sp>
      <p:sp>
        <p:nvSpPr>
          <p:cNvPr id="242" name="Google Shape;242;p16"/>
          <p:cNvSpPr txBox="1"/>
          <p:nvPr/>
        </p:nvSpPr>
        <p:spPr>
          <a:xfrm>
            <a:off x="5145625" y="7216566"/>
            <a:ext cx="3523200" cy="182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29">
                <a:solidFill>
                  <a:schemeClr val="dk1"/>
                </a:solidFill>
                <a:latin typeface="Montserrat"/>
                <a:ea typeface="Montserrat"/>
                <a:cs typeface="Montserrat"/>
                <a:sym typeface="Montserrat"/>
              </a:rPr>
              <a:t>Osama Rehman is the Product Manager at Apaale, leading product strategy, development, and delivery. With a strong focus on user experience and innovation, he ensures the creation of impactful solutions that align with business goals and customer needs.</a:t>
            </a:r>
            <a:endParaRPr/>
          </a:p>
        </p:txBody>
      </p:sp>
      <p:sp>
        <p:nvSpPr>
          <p:cNvPr id="243" name="Google Shape;243;p16"/>
          <p:cNvSpPr/>
          <p:nvPr/>
        </p:nvSpPr>
        <p:spPr>
          <a:xfrm>
            <a:off x="9279913" y="6184091"/>
            <a:ext cx="4127100" cy="3268500"/>
          </a:xfrm>
          <a:prstGeom prst="roundRect">
            <a:avLst>
              <a:gd fmla="val 4060" name="adj"/>
            </a:avLst>
          </a:prstGeom>
          <a:solidFill>
            <a:srgbClr val="C7DEC7"/>
          </a:solidFill>
          <a:ln>
            <a:noFill/>
          </a:ln>
          <a:effectLst>
            <a:outerShdw blurRad="428625" rotWithShape="0" algn="bl" dist="19050">
              <a:srgbClr val="000000">
                <a:alpha val="20000"/>
              </a:srgbClr>
            </a:outerShdw>
          </a:effectLst>
        </p:spPr>
        <p:txBody>
          <a:bodyPr anchorCtr="0" anchor="ctr" bIns="91425" lIns="91425" spcFirstLastPara="1" rIns="91425" wrap="square" tIns="91425">
            <a:noAutofit/>
          </a:bodyPr>
          <a:lstStyle/>
          <a:p>
            <a:pPr indent="0" lvl="0" marL="0" rtl="0" algn="l">
              <a:lnSpc>
                <a:spcPct val="85682"/>
              </a:lnSpc>
              <a:spcBef>
                <a:spcPts val="0"/>
              </a:spcBef>
              <a:spcAft>
                <a:spcPts val="0"/>
              </a:spcAft>
              <a:buNone/>
            </a:pPr>
            <a:r>
              <a:t/>
            </a:r>
            <a:endParaRPr/>
          </a:p>
        </p:txBody>
      </p:sp>
      <p:sp>
        <p:nvSpPr>
          <p:cNvPr id="244" name="Google Shape;244;p16"/>
          <p:cNvSpPr txBox="1"/>
          <p:nvPr/>
        </p:nvSpPr>
        <p:spPr>
          <a:xfrm>
            <a:off x="9075763" y="6453841"/>
            <a:ext cx="3396300" cy="414900"/>
          </a:xfrm>
          <a:prstGeom prst="rect">
            <a:avLst/>
          </a:prstGeom>
          <a:noFill/>
          <a:ln>
            <a:noFill/>
          </a:ln>
        </p:spPr>
        <p:txBody>
          <a:bodyPr anchorCtr="0" anchor="t" bIns="91425" lIns="91425" spcFirstLastPara="1" rIns="91425" wrap="square" tIns="91425">
            <a:spAutoFit/>
          </a:bodyPr>
          <a:lstStyle/>
          <a:p>
            <a:pPr indent="0" lvl="0" marL="0" rtl="0" algn="ctr">
              <a:lnSpc>
                <a:spcPct val="85682"/>
              </a:lnSpc>
              <a:spcBef>
                <a:spcPts val="0"/>
              </a:spcBef>
              <a:spcAft>
                <a:spcPts val="0"/>
              </a:spcAft>
              <a:buNone/>
            </a:pPr>
            <a:r>
              <a:rPr b="1" lang="en-US" sz="1745">
                <a:solidFill>
                  <a:srgbClr val="006A00"/>
                </a:solidFill>
                <a:latin typeface="Montserrat"/>
                <a:ea typeface="Montserrat"/>
                <a:cs typeface="Montserrat"/>
                <a:sym typeface="Montserrat"/>
              </a:rPr>
              <a:t>Development Team:</a:t>
            </a:r>
            <a:endParaRPr sz="1745">
              <a:solidFill>
                <a:schemeClr val="dk1"/>
              </a:solidFill>
              <a:latin typeface="Calibri"/>
              <a:ea typeface="Calibri"/>
              <a:cs typeface="Calibri"/>
              <a:sym typeface="Calibri"/>
            </a:endParaRPr>
          </a:p>
        </p:txBody>
      </p:sp>
      <p:sp>
        <p:nvSpPr>
          <p:cNvPr id="245" name="Google Shape;245;p16"/>
          <p:cNvSpPr txBox="1"/>
          <p:nvPr/>
        </p:nvSpPr>
        <p:spPr>
          <a:xfrm>
            <a:off x="9460538" y="6872241"/>
            <a:ext cx="3523200" cy="594000"/>
          </a:xfrm>
          <a:prstGeom prst="rect">
            <a:avLst/>
          </a:prstGeom>
          <a:noFill/>
          <a:ln>
            <a:noFill/>
          </a:ln>
        </p:spPr>
        <p:txBody>
          <a:bodyPr anchorCtr="0" anchor="t" bIns="91425" lIns="91425" spcFirstLastPara="1" rIns="91425" wrap="square" tIns="91425">
            <a:spAutoFit/>
          </a:bodyPr>
          <a:lstStyle/>
          <a:p>
            <a:pPr indent="-313050" lvl="0" marL="457200" rtl="0" algn="l">
              <a:spcBef>
                <a:spcPts val="0"/>
              </a:spcBef>
              <a:spcAft>
                <a:spcPts val="0"/>
              </a:spcAft>
              <a:buClr>
                <a:schemeClr val="dk1"/>
              </a:buClr>
              <a:buSzPts val="1330"/>
              <a:buFont typeface="Montserrat"/>
              <a:buChar char="●"/>
            </a:pPr>
            <a:r>
              <a:rPr lang="en-US" sz="1329">
                <a:solidFill>
                  <a:schemeClr val="dk1"/>
                </a:solidFill>
                <a:latin typeface="Montserrat"/>
                <a:ea typeface="Montserrat"/>
                <a:cs typeface="Montserrat"/>
                <a:sym typeface="Montserrat"/>
              </a:rPr>
              <a:t>Awais Amir - Full Stack Developer</a:t>
            </a:r>
            <a:endParaRPr sz="1329">
              <a:solidFill>
                <a:schemeClr val="dk1"/>
              </a:solidFill>
              <a:latin typeface="Montserrat"/>
              <a:ea typeface="Montserrat"/>
              <a:cs typeface="Montserrat"/>
              <a:sym typeface="Montserrat"/>
            </a:endParaRPr>
          </a:p>
          <a:p>
            <a:pPr indent="-313050" lvl="0" marL="457200" rtl="0" algn="l">
              <a:spcBef>
                <a:spcPts val="0"/>
              </a:spcBef>
              <a:spcAft>
                <a:spcPts val="0"/>
              </a:spcAft>
              <a:buClr>
                <a:schemeClr val="dk1"/>
              </a:buClr>
              <a:buSzPts val="1330"/>
              <a:buFont typeface="Montserrat"/>
              <a:buChar char="●"/>
            </a:pPr>
            <a:r>
              <a:rPr lang="en-US" sz="1329">
                <a:solidFill>
                  <a:schemeClr val="dk1"/>
                </a:solidFill>
                <a:latin typeface="Montserrat"/>
                <a:ea typeface="Montserrat"/>
                <a:cs typeface="Montserrat"/>
                <a:sym typeface="Montserrat"/>
              </a:rPr>
              <a:t>Rubas Sheikh - Flutter Developer</a:t>
            </a:r>
            <a:endParaRPr sz="1329">
              <a:solidFill>
                <a:schemeClr val="dk1"/>
              </a:solidFill>
              <a:latin typeface="Montserrat"/>
              <a:ea typeface="Montserrat"/>
              <a:cs typeface="Montserrat"/>
              <a:sym typeface="Montserrat"/>
            </a:endParaRPr>
          </a:p>
        </p:txBody>
      </p:sp>
      <p:sp>
        <p:nvSpPr>
          <p:cNvPr id="246" name="Google Shape;246;p16"/>
          <p:cNvSpPr txBox="1"/>
          <p:nvPr/>
        </p:nvSpPr>
        <p:spPr>
          <a:xfrm>
            <a:off x="8618563" y="7541965"/>
            <a:ext cx="3396300" cy="414900"/>
          </a:xfrm>
          <a:prstGeom prst="rect">
            <a:avLst/>
          </a:prstGeom>
          <a:noFill/>
          <a:ln>
            <a:noFill/>
          </a:ln>
        </p:spPr>
        <p:txBody>
          <a:bodyPr anchorCtr="0" anchor="t" bIns="91425" lIns="91425" spcFirstLastPara="1" rIns="91425" wrap="square" tIns="91425">
            <a:spAutoFit/>
          </a:bodyPr>
          <a:lstStyle/>
          <a:p>
            <a:pPr indent="0" lvl="0" marL="0" rtl="0" algn="ctr">
              <a:lnSpc>
                <a:spcPct val="85682"/>
              </a:lnSpc>
              <a:spcBef>
                <a:spcPts val="0"/>
              </a:spcBef>
              <a:spcAft>
                <a:spcPts val="0"/>
              </a:spcAft>
              <a:buNone/>
            </a:pPr>
            <a:r>
              <a:rPr b="1" lang="en-US" sz="1745">
                <a:solidFill>
                  <a:srgbClr val="006A00"/>
                </a:solidFill>
                <a:latin typeface="Montserrat"/>
                <a:ea typeface="Montserrat"/>
                <a:cs typeface="Montserrat"/>
                <a:sym typeface="Montserrat"/>
              </a:rPr>
              <a:t>UX UI Team:</a:t>
            </a:r>
            <a:endParaRPr sz="1745">
              <a:solidFill>
                <a:schemeClr val="dk1"/>
              </a:solidFill>
              <a:latin typeface="Calibri"/>
              <a:ea typeface="Calibri"/>
              <a:cs typeface="Calibri"/>
              <a:sym typeface="Calibri"/>
            </a:endParaRPr>
          </a:p>
        </p:txBody>
      </p:sp>
      <p:sp>
        <p:nvSpPr>
          <p:cNvPr id="247" name="Google Shape;247;p16"/>
          <p:cNvSpPr txBox="1"/>
          <p:nvPr/>
        </p:nvSpPr>
        <p:spPr>
          <a:xfrm>
            <a:off x="9460538" y="7960365"/>
            <a:ext cx="3523200" cy="389400"/>
          </a:xfrm>
          <a:prstGeom prst="rect">
            <a:avLst/>
          </a:prstGeom>
          <a:noFill/>
          <a:ln>
            <a:noFill/>
          </a:ln>
        </p:spPr>
        <p:txBody>
          <a:bodyPr anchorCtr="0" anchor="t" bIns="91425" lIns="91425" spcFirstLastPara="1" rIns="91425" wrap="square" tIns="91425">
            <a:spAutoFit/>
          </a:bodyPr>
          <a:lstStyle/>
          <a:p>
            <a:pPr indent="-313050" lvl="0" marL="457200" rtl="0" algn="l">
              <a:spcBef>
                <a:spcPts val="0"/>
              </a:spcBef>
              <a:spcAft>
                <a:spcPts val="0"/>
              </a:spcAft>
              <a:buClr>
                <a:schemeClr val="dk1"/>
              </a:buClr>
              <a:buSzPts val="1330"/>
              <a:buFont typeface="Montserrat"/>
              <a:buChar char="●"/>
            </a:pPr>
            <a:r>
              <a:rPr lang="en-US" sz="1329">
                <a:solidFill>
                  <a:schemeClr val="dk1"/>
                </a:solidFill>
                <a:latin typeface="Montserrat"/>
                <a:ea typeface="Montserrat"/>
                <a:cs typeface="Montserrat"/>
                <a:sym typeface="Montserrat"/>
              </a:rPr>
              <a:t>Mutahar Shah</a:t>
            </a:r>
            <a:r>
              <a:rPr lang="en-US" sz="1329">
                <a:solidFill>
                  <a:schemeClr val="dk1"/>
                </a:solidFill>
                <a:latin typeface="Montserrat"/>
                <a:ea typeface="Montserrat"/>
                <a:cs typeface="Montserrat"/>
                <a:sym typeface="Montserrat"/>
              </a:rPr>
              <a:t> - Product Designer</a:t>
            </a:r>
            <a:endParaRPr sz="1329">
              <a:solidFill>
                <a:schemeClr val="dk1"/>
              </a:solidFill>
              <a:latin typeface="Montserrat"/>
              <a:ea typeface="Montserrat"/>
              <a:cs typeface="Montserrat"/>
              <a:sym typeface="Montserrat"/>
            </a:endParaRPr>
          </a:p>
        </p:txBody>
      </p:sp>
      <p:sp>
        <p:nvSpPr>
          <p:cNvPr id="248" name="Google Shape;248;p16"/>
          <p:cNvSpPr txBox="1"/>
          <p:nvPr/>
        </p:nvSpPr>
        <p:spPr>
          <a:xfrm>
            <a:off x="8618563" y="8467890"/>
            <a:ext cx="3396300" cy="414900"/>
          </a:xfrm>
          <a:prstGeom prst="rect">
            <a:avLst/>
          </a:prstGeom>
          <a:noFill/>
          <a:ln>
            <a:noFill/>
          </a:ln>
        </p:spPr>
        <p:txBody>
          <a:bodyPr anchorCtr="0" anchor="t" bIns="91425" lIns="91425" spcFirstLastPara="1" rIns="91425" wrap="square" tIns="91425">
            <a:spAutoFit/>
          </a:bodyPr>
          <a:lstStyle/>
          <a:p>
            <a:pPr indent="0" lvl="0" marL="0" rtl="0" algn="ctr">
              <a:lnSpc>
                <a:spcPct val="85682"/>
              </a:lnSpc>
              <a:spcBef>
                <a:spcPts val="0"/>
              </a:spcBef>
              <a:spcAft>
                <a:spcPts val="0"/>
              </a:spcAft>
              <a:buNone/>
            </a:pPr>
            <a:r>
              <a:rPr b="1" lang="en-US" sz="1745">
                <a:solidFill>
                  <a:srgbClr val="006A00"/>
                </a:solidFill>
                <a:latin typeface="Montserrat"/>
                <a:ea typeface="Montserrat"/>
                <a:cs typeface="Montserrat"/>
                <a:sym typeface="Montserrat"/>
              </a:rPr>
              <a:t>Sales</a:t>
            </a:r>
            <a:r>
              <a:rPr b="1" lang="en-US" sz="1745">
                <a:solidFill>
                  <a:srgbClr val="006A00"/>
                </a:solidFill>
                <a:latin typeface="Montserrat"/>
                <a:ea typeface="Montserrat"/>
                <a:cs typeface="Montserrat"/>
                <a:sym typeface="Montserrat"/>
              </a:rPr>
              <a:t> Team</a:t>
            </a:r>
            <a:endParaRPr sz="1745">
              <a:solidFill>
                <a:schemeClr val="dk1"/>
              </a:solidFill>
              <a:latin typeface="Calibri"/>
              <a:ea typeface="Calibri"/>
              <a:cs typeface="Calibri"/>
              <a:sym typeface="Calibri"/>
            </a:endParaRPr>
          </a:p>
        </p:txBody>
      </p:sp>
      <p:sp>
        <p:nvSpPr>
          <p:cNvPr id="249" name="Google Shape;249;p16"/>
          <p:cNvSpPr txBox="1"/>
          <p:nvPr/>
        </p:nvSpPr>
        <p:spPr>
          <a:xfrm>
            <a:off x="9460538" y="8722365"/>
            <a:ext cx="3523200" cy="38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29">
              <a:solidFill>
                <a:schemeClr val="dk1"/>
              </a:solidFill>
              <a:latin typeface="Montserrat"/>
              <a:ea typeface="Montserrat"/>
              <a:cs typeface="Montserrat"/>
              <a:sym typeface="Montserrat"/>
            </a:endParaRPr>
          </a:p>
        </p:txBody>
      </p:sp>
      <p:sp>
        <p:nvSpPr>
          <p:cNvPr id="250" name="Google Shape;250;p16"/>
          <p:cNvSpPr/>
          <p:nvPr/>
        </p:nvSpPr>
        <p:spPr>
          <a:xfrm>
            <a:off x="15057575" y="1290250"/>
            <a:ext cx="1171200" cy="1171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5" name="Shape 255"/>
        <p:cNvGrpSpPr/>
        <p:nvPr/>
      </p:nvGrpSpPr>
      <p:grpSpPr>
        <a:xfrm>
          <a:off x="0" y="0"/>
          <a:ext cx="0" cy="0"/>
          <a:chOff x="0" y="0"/>
          <a:chExt cx="0" cy="0"/>
        </a:xfrm>
      </p:grpSpPr>
      <p:pic>
        <p:nvPicPr>
          <p:cNvPr descr="preencoded.png" id="256" name="Google Shape;256;p17"/>
          <p:cNvPicPr preferRelativeResize="0"/>
          <p:nvPr/>
        </p:nvPicPr>
        <p:blipFill rotWithShape="1">
          <a:blip r:embed="rId3">
            <a:alphaModFix/>
          </a:blip>
          <a:srcRect b="0" l="0" r="0" t="0"/>
          <a:stretch/>
        </p:blipFill>
        <p:spPr>
          <a:xfrm>
            <a:off x="723900" y="504825"/>
            <a:ext cx="3438525" cy="1219200"/>
          </a:xfrm>
          <a:prstGeom prst="rect">
            <a:avLst/>
          </a:prstGeom>
          <a:noFill/>
          <a:ln>
            <a:noFill/>
          </a:ln>
        </p:spPr>
      </p:pic>
      <p:sp>
        <p:nvSpPr>
          <p:cNvPr id="257" name="Google Shape;257;p17"/>
          <p:cNvSpPr/>
          <p:nvPr/>
        </p:nvSpPr>
        <p:spPr>
          <a:xfrm>
            <a:off x="1771650" y="2390775"/>
            <a:ext cx="14754225" cy="1104900"/>
          </a:xfrm>
          <a:prstGeom prst="rect">
            <a:avLst/>
          </a:prstGeom>
          <a:noFill/>
          <a:ln>
            <a:noFill/>
          </a:ln>
        </p:spPr>
        <p:txBody>
          <a:bodyPr anchorCtr="0" anchor="ctr" bIns="0" lIns="0" spcFirstLastPara="1" rIns="0" wrap="square" tIns="0">
            <a:noAutofit/>
          </a:bodyPr>
          <a:lstStyle/>
          <a:p>
            <a:pPr indent="0" lvl="0" marL="0" marR="0" rtl="0" algn="ctr">
              <a:lnSpc>
                <a:spcPct val="85979"/>
              </a:lnSpc>
              <a:spcBef>
                <a:spcPts val="0"/>
              </a:spcBef>
              <a:spcAft>
                <a:spcPts val="0"/>
              </a:spcAft>
              <a:buClr>
                <a:srgbClr val="006A00"/>
              </a:buClr>
              <a:buSzPts val="9600"/>
              <a:buFont typeface="Montserrat"/>
              <a:buNone/>
            </a:pPr>
            <a:r>
              <a:rPr b="1" i="0" lang="en-US" sz="9600" u="none" cap="none" strike="noStrike">
                <a:solidFill>
                  <a:srgbClr val="006A00"/>
                </a:solidFill>
                <a:latin typeface="Montserrat"/>
                <a:ea typeface="Montserrat"/>
                <a:cs typeface="Montserrat"/>
                <a:sym typeface="Montserrat"/>
              </a:rPr>
              <a:t>Get in touch</a:t>
            </a:r>
            <a:endParaRPr b="0" i="0" sz="9600" u="none" cap="none" strike="noStrike">
              <a:solidFill>
                <a:schemeClr val="dk1"/>
              </a:solidFill>
              <a:latin typeface="Calibri"/>
              <a:ea typeface="Calibri"/>
              <a:cs typeface="Calibri"/>
              <a:sym typeface="Calibri"/>
            </a:endParaRPr>
          </a:p>
        </p:txBody>
      </p:sp>
      <p:sp>
        <p:nvSpPr>
          <p:cNvPr id="258" name="Google Shape;258;p17"/>
          <p:cNvSpPr/>
          <p:nvPr/>
        </p:nvSpPr>
        <p:spPr>
          <a:xfrm>
            <a:off x="1781175" y="4038600"/>
            <a:ext cx="14744700" cy="1104900"/>
          </a:xfrm>
          <a:prstGeom prst="rect">
            <a:avLst/>
          </a:prstGeom>
          <a:noFill/>
          <a:ln>
            <a:noFill/>
          </a:ln>
        </p:spPr>
        <p:txBody>
          <a:bodyPr anchorCtr="0" anchor="t" bIns="0" lIns="0" spcFirstLastPara="1" rIns="0" wrap="square" tIns="0">
            <a:noAutofit/>
          </a:bodyPr>
          <a:lstStyle/>
          <a:p>
            <a:pPr indent="0" lvl="0" marL="0" marR="0" rtl="0" algn="ctr">
              <a:lnSpc>
                <a:spcPct val="85986"/>
              </a:lnSpc>
              <a:spcBef>
                <a:spcPts val="0"/>
              </a:spcBef>
              <a:spcAft>
                <a:spcPts val="0"/>
              </a:spcAft>
              <a:buClr>
                <a:srgbClr val="006A00"/>
              </a:buClr>
              <a:buSzPts val="7200"/>
              <a:buFont typeface="Montserrat SemiBold"/>
              <a:buNone/>
            </a:pPr>
            <a:r>
              <a:rPr b="0" i="0" lang="en-US" sz="7200" u="none" cap="none" strike="noStrike">
                <a:solidFill>
                  <a:srgbClr val="006A00"/>
                </a:solidFill>
                <a:latin typeface="Montserrat SemiBold"/>
                <a:ea typeface="Montserrat SemiBold"/>
                <a:cs typeface="Montserrat SemiBold"/>
                <a:sym typeface="Montserrat SemiBold"/>
              </a:rPr>
              <a:t>Connect with us</a:t>
            </a:r>
            <a:endParaRPr b="0" i="0" sz="7200" u="none" cap="none" strike="noStrike">
              <a:solidFill>
                <a:schemeClr val="dk1"/>
              </a:solidFill>
              <a:latin typeface="Calibri"/>
              <a:ea typeface="Calibri"/>
              <a:cs typeface="Calibri"/>
              <a:sym typeface="Calibri"/>
            </a:endParaRPr>
          </a:p>
        </p:txBody>
      </p:sp>
      <p:sp>
        <p:nvSpPr>
          <p:cNvPr id="259" name="Google Shape;259;p17"/>
          <p:cNvSpPr/>
          <p:nvPr/>
        </p:nvSpPr>
        <p:spPr>
          <a:xfrm>
            <a:off x="752475" y="5743575"/>
            <a:ext cx="16792575" cy="3705225"/>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000000"/>
              </a:buClr>
              <a:buSzPts val="4800"/>
              <a:buFont typeface="Montserrat Medium"/>
              <a:buNone/>
            </a:pPr>
            <a:r>
              <a:rPr b="0" i="0" lang="en-US" sz="4800" u="none" cap="none" strike="noStrike">
                <a:solidFill>
                  <a:srgbClr val="000000"/>
                </a:solidFill>
                <a:latin typeface="Montserrat Medium"/>
                <a:ea typeface="Montserrat Medium"/>
                <a:cs typeface="Montserrat Medium"/>
                <a:sym typeface="Montserrat Medium"/>
              </a:rPr>
              <a:t>“Let's move freight forward — smarter, together.”</a:t>
            </a:r>
            <a:br>
              <a:rPr b="0" i="0" lang="en-US" sz="4800" u="none" cap="none" strike="noStrike">
                <a:solidFill>
                  <a:srgbClr val="000000"/>
                </a:solidFill>
                <a:latin typeface="Montserrat Medium"/>
                <a:ea typeface="Montserrat Medium"/>
                <a:cs typeface="Montserrat Medium"/>
                <a:sym typeface="Montserrat Medium"/>
              </a:rPr>
            </a:br>
            <a:r>
              <a:rPr b="0" i="0" lang="en-US" sz="4800" u="none" cap="none" strike="noStrike">
                <a:solidFill>
                  <a:srgbClr val="000000"/>
                </a:solidFill>
                <a:latin typeface="Montserrat Medium"/>
                <a:ea typeface="Montserrat Medium"/>
                <a:cs typeface="Montserrat Medium"/>
                <a:sym typeface="Montserrat Medium"/>
              </a:rPr>
              <a:t>Ihsan Ullah - </a:t>
            </a:r>
            <a:r>
              <a:rPr b="0" i="0" lang="en-US" sz="4800" u="sng" cap="none" strike="noStrike">
                <a:solidFill>
                  <a:srgbClr val="000000"/>
                </a:solidFill>
                <a:latin typeface="Montserrat Medium"/>
                <a:ea typeface="Montserrat Medium"/>
                <a:cs typeface="Montserrat Medium"/>
                <a:sym typeface="Montserrat Medium"/>
                <a:hlinkClick r:id="rId4">
                  <a:extLst>
                    <a:ext uri="{A12FA001-AC4F-418D-AE19-62706E023703}">
                      <ahyp:hlinkClr val="tx"/>
                    </a:ext>
                  </a:extLst>
                </a:hlinkClick>
              </a:rPr>
              <a:t>igul@apaale.com</a:t>
            </a:r>
            <a:br>
              <a:rPr b="0" i="0" lang="en-US" sz="1800" u="none" cap="none" strike="noStrike">
                <a:solidFill>
                  <a:schemeClr val="dk1"/>
                </a:solidFill>
                <a:latin typeface="Calibri"/>
                <a:ea typeface="Calibri"/>
                <a:cs typeface="Calibri"/>
                <a:sym typeface="Calibri"/>
              </a:rPr>
            </a:br>
            <a:r>
              <a:rPr b="0" i="0" lang="en-US" sz="4800" u="none" cap="none" strike="noStrike">
                <a:solidFill>
                  <a:srgbClr val="000000"/>
                </a:solidFill>
                <a:latin typeface="Montserrat Medium"/>
                <a:ea typeface="Montserrat Medium"/>
                <a:cs typeface="Montserrat Medium"/>
                <a:sym typeface="Montserrat Medium"/>
              </a:rPr>
              <a:t>+966 55410 4725  +92 316 9923370</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 name="Shape 24"/>
        <p:cNvGrpSpPr/>
        <p:nvPr/>
      </p:nvGrpSpPr>
      <p:grpSpPr>
        <a:xfrm>
          <a:off x="0" y="0"/>
          <a:ext cx="0" cy="0"/>
          <a:chOff x="0" y="0"/>
          <a:chExt cx="0" cy="0"/>
        </a:xfrm>
      </p:grpSpPr>
      <p:pic>
        <p:nvPicPr>
          <p:cNvPr descr="preencoded.png" id="25" name="Google Shape;25;p4"/>
          <p:cNvPicPr preferRelativeResize="0"/>
          <p:nvPr/>
        </p:nvPicPr>
        <p:blipFill rotWithShape="1">
          <a:blip r:embed="rId3">
            <a:alphaModFix/>
          </a:blip>
          <a:srcRect b="0" l="0" r="0" t="0"/>
          <a:stretch/>
        </p:blipFill>
        <p:spPr>
          <a:xfrm>
            <a:off x="0" y="0"/>
            <a:ext cx="18287999" cy="10287001"/>
          </a:xfrm>
          <a:prstGeom prst="rect">
            <a:avLst/>
          </a:prstGeom>
          <a:noFill/>
          <a:ln>
            <a:noFill/>
          </a:ln>
        </p:spPr>
      </p:pic>
      <p:sp>
        <p:nvSpPr>
          <p:cNvPr id="26" name="Google Shape;26;p4"/>
          <p:cNvSpPr/>
          <p:nvPr/>
        </p:nvSpPr>
        <p:spPr>
          <a:xfrm>
            <a:off x="1343025" y="1066800"/>
            <a:ext cx="15668625" cy="1524000"/>
          </a:xfrm>
          <a:prstGeom prst="rect">
            <a:avLst/>
          </a:prstGeom>
          <a:noFill/>
          <a:ln>
            <a:noFill/>
          </a:ln>
        </p:spPr>
        <p:txBody>
          <a:bodyPr anchorCtr="0" anchor="t" bIns="0" lIns="0" spcFirstLastPara="1" rIns="0" wrap="square" tIns="0">
            <a:noAutofit/>
          </a:bodyPr>
          <a:lstStyle/>
          <a:p>
            <a:pPr indent="0" lvl="0" marL="0" marR="0" rtl="0" algn="l">
              <a:lnSpc>
                <a:spcPct val="117583"/>
              </a:lnSpc>
              <a:spcBef>
                <a:spcPts val="0"/>
              </a:spcBef>
              <a:spcAft>
                <a:spcPts val="0"/>
              </a:spcAft>
              <a:buClr>
                <a:srgbClr val="000000"/>
              </a:buClr>
              <a:buSzPts val="3600"/>
              <a:buFont typeface="Montserrat Medium"/>
              <a:buNone/>
            </a:pPr>
            <a:r>
              <a:rPr b="0" i="0" lang="en-US" sz="3600" u="none" cap="none" strike="noStrike">
                <a:solidFill>
                  <a:srgbClr val="000000"/>
                </a:solidFill>
                <a:latin typeface="Montserrat Medium"/>
                <a:ea typeface="Montserrat Medium"/>
                <a:cs typeface="Montserrat Medium"/>
                <a:sym typeface="Montserrat Medium"/>
              </a:rPr>
              <a:t>Truckers drive empty 40% of the time. Fuel is wasted. Time is lost. Logistics is broken</a:t>
            </a:r>
            <a:endParaRPr b="0" i="0" sz="3600" u="none" cap="none" strike="noStrike">
              <a:solidFill>
                <a:schemeClr val="dk1"/>
              </a:solidFill>
              <a:latin typeface="Calibri"/>
              <a:ea typeface="Calibri"/>
              <a:cs typeface="Calibri"/>
              <a:sym typeface="Calibri"/>
            </a:endParaRPr>
          </a:p>
        </p:txBody>
      </p:sp>
      <p:sp>
        <p:nvSpPr>
          <p:cNvPr id="27" name="Google Shape;27;p4"/>
          <p:cNvSpPr/>
          <p:nvPr/>
        </p:nvSpPr>
        <p:spPr>
          <a:xfrm>
            <a:off x="1394750" y="495300"/>
            <a:ext cx="2400300" cy="419100"/>
          </a:xfrm>
          <a:prstGeom prst="rect">
            <a:avLst/>
          </a:prstGeom>
          <a:noFill/>
          <a:ln>
            <a:noFill/>
          </a:ln>
        </p:spPr>
        <p:txBody>
          <a:bodyPr anchorCtr="0" anchor="t" bIns="0" lIns="0" spcFirstLastPara="1" rIns="0" wrap="square" tIns="0">
            <a:noAutofit/>
          </a:bodyPr>
          <a:lstStyle/>
          <a:p>
            <a:pPr indent="0" lvl="0" marL="0" marR="0" rtl="0" algn="l">
              <a:lnSpc>
                <a:spcPct val="86222"/>
              </a:lnSpc>
              <a:spcBef>
                <a:spcPts val="0"/>
              </a:spcBef>
              <a:spcAft>
                <a:spcPts val="0"/>
              </a:spcAft>
              <a:buClr>
                <a:srgbClr val="D80000"/>
              </a:buClr>
              <a:buSzPts val="2700"/>
              <a:buFont typeface="Montserrat"/>
              <a:buNone/>
            </a:pPr>
            <a:r>
              <a:rPr b="1" i="0" lang="en-US" sz="2700" u="none" cap="none" strike="noStrike">
                <a:solidFill>
                  <a:srgbClr val="D80000"/>
                </a:solidFill>
                <a:latin typeface="Montserrat"/>
                <a:ea typeface="Montserrat"/>
                <a:cs typeface="Montserrat"/>
                <a:sym typeface="Montserrat"/>
              </a:rPr>
              <a:t>The Problem</a:t>
            </a:r>
            <a:endParaRPr b="0" i="0" sz="2700" u="none" cap="none" strike="noStrike">
              <a:solidFill>
                <a:schemeClr val="dk1"/>
              </a:solidFill>
              <a:latin typeface="Calibri"/>
              <a:ea typeface="Calibri"/>
              <a:cs typeface="Calibri"/>
              <a:sym typeface="Calibri"/>
            </a:endParaRPr>
          </a:p>
        </p:txBody>
      </p:sp>
      <p:sp>
        <p:nvSpPr>
          <p:cNvPr id="28" name="Google Shape;28;p4"/>
          <p:cNvSpPr/>
          <p:nvPr/>
        </p:nvSpPr>
        <p:spPr>
          <a:xfrm>
            <a:off x="2867025" y="8858250"/>
            <a:ext cx="8486775" cy="895350"/>
          </a:xfrm>
          <a:prstGeom prst="rect">
            <a:avLst/>
          </a:prstGeom>
          <a:noFill/>
          <a:ln>
            <a:noFill/>
          </a:ln>
        </p:spPr>
        <p:txBody>
          <a:bodyPr anchorCtr="0" anchor="t" bIns="0" lIns="0" spcFirstLastPara="1" rIns="0" wrap="square" tIns="0">
            <a:noAutofit/>
          </a:bodyPr>
          <a:lstStyle/>
          <a:p>
            <a:pPr indent="0" lvl="0" marL="0" rtl="0" algn="l">
              <a:lnSpc>
                <a:spcPct val="103625"/>
              </a:lnSpc>
              <a:spcBef>
                <a:spcPts val="0"/>
              </a:spcBef>
              <a:spcAft>
                <a:spcPts val="0"/>
              </a:spcAft>
              <a:buClr>
                <a:schemeClr val="dk1"/>
              </a:buClr>
              <a:buSzPts val="2400"/>
              <a:buFont typeface="Montserrat"/>
              <a:buNone/>
            </a:pPr>
            <a:r>
              <a:rPr lang="en-US" sz="2400">
                <a:solidFill>
                  <a:schemeClr val="dk1"/>
                </a:solidFill>
                <a:latin typeface="Montserrat"/>
                <a:ea typeface="Montserrat"/>
                <a:cs typeface="Montserrat"/>
                <a:sym typeface="Montserrat"/>
              </a:rPr>
              <a:t>Fragmented routes and poor load matching worsen inefficiencies</a:t>
            </a:r>
            <a:endParaRPr sz="2400">
              <a:solidFill>
                <a:schemeClr val="dk1"/>
              </a:solidFill>
              <a:latin typeface="Montserrat"/>
              <a:ea typeface="Montserrat"/>
              <a:cs typeface="Montserrat"/>
              <a:sym typeface="Montserrat"/>
            </a:endParaRPr>
          </a:p>
          <a:p>
            <a:pPr indent="0" lvl="0" marL="0" marR="0" rtl="0" algn="l">
              <a:lnSpc>
                <a:spcPct val="103625"/>
              </a:lnSpc>
              <a:spcBef>
                <a:spcPts val="0"/>
              </a:spcBef>
              <a:spcAft>
                <a:spcPts val="0"/>
              </a:spcAft>
              <a:buClr>
                <a:srgbClr val="000000"/>
              </a:buClr>
              <a:buSzPts val="2400"/>
              <a:buFont typeface="Montserrat"/>
              <a:buNone/>
            </a:pPr>
            <a:r>
              <a:t/>
            </a:r>
            <a:endParaRPr sz="2400">
              <a:solidFill>
                <a:schemeClr val="dk1"/>
              </a:solidFill>
              <a:latin typeface="Montserrat"/>
              <a:ea typeface="Montserrat"/>
              <a:cs typeface="Montserrat"/>
              <a:sym typeface="Montserrat"/>
            </a:endParaRPr>
          </a:p>
        </p:txBody>
      </p:sp>
      <p:sp>
        <p:nvSpPr>
          <p:cNvPr id="29" name="Google Shape;29;p4"/>
          <p:cNvSpPr/>
          <p:nvPr/>
        </p:nvSpPr>
        <p:spPr>
          <a:xfrm>
            <a:off x="2867025" y="7134225"/>
            <a:ext cx="8486775" cy="895350"/>
          </a:xfrm>
          <a:prstGeom prst="rect">
            <a:avLst/>
          </a:prstGeom>
          <a:noFill/>
          <a:ln>
            <a:noFill/>
          </a:ln>
        </p:spPr>
        <p:txBody>
          <a:bodyPr anchorCtr="0" anchor="t" bIns="0" lIns="0" spcFirstLastPara="1" rIns="0" wrap="square" tIns="0">
            <a:noAutofit/>
          </a:bodyPr>
          <a:lstStyle/>
          <a:p>
            <a:pPr indent="0" lvl="0" marL="0" marR="0" rtl="0" algn="l">
              <a:lnSpc>
                <a:spcPct val="103625"/>
              </a:lnSpc>
              <a:spcBef>
                <a:spcPts val="0"/>
              </a:spcBef>
              <a:spcAft>
                <a:spcPts val="0"/>
              </a:spcAft>
              <a:buClr>
                <a:srgbClr val="000000"/>
              </a:buClr>
              <a:buSzPts val="2400"/>
              <a:buFont typeface="Montserrat"/>
              <a:buNone/>
            </a:pPr>
            <a:r>
              <a:rPr b="0" i="0" lang="en-US" sz="2400" u="none" cap="none" strike="noStrike">
                <a:solidFill>
                  <a:srgbClr val="000000"/>
                </a:solidFill>
                <a:latin typeface="Montserrat"/>
                <a:ea typeface="Montserrat"/>
                <a:cs typeface="Montserrat"/>
                <a:sym typeface="Montserrat"/>
              </a:rPr>
              <a:t>Small truckers excluded due to lack of compliance and credit support</a:t>
            </a:r>
            <a:endParaRPr b="0" i="0" sz="2400" u="none" cap="none" strike="noStrike">
              <a:solidFill>
                <a:schemeClr val="dk1"/>
              </a:solidFill>
              <a:latin typeface="Calibri"/>
              <a:ea typeface="Calibri"/>
              <a:cs typeface="Calibri"/>
              <a:sym typeface="Calibri"/>
            </a:endParaRPr>
          </a:p>
        </p:txBody>
      </p:sp>
      <p:sp>
        <p:nvSpPr>
          <p:cNvPr id="30" name="Google Shape;30;p4"/>
          <p:cNvSpPr/>
          <p:nvPr/>
        </p:nvSpPr>
        <p:spPr>
          <a:xfrm>
            <a:off x="2867025" y="5410200"/>
            <a:ext cx="8486775" cy="895350"/>
          </a:xfrm>
          <a:prstGeom prst="rect">
            <a:avLst/>
          </a:prstGeom>
          <a:noFill/>
          <a:ln>
            <a:noFill/>
          </a:ln>
        </p:spPr>
        <p:txBody>
          <a:bodyPr anchorCtr="0" anchor="t" bIns="0" lIns="0" spcFirstLastPara="1" rIns="0" wrap="square" tIns="0">
            <a:noAutofit/>
          </a:bodyPr>
          <a:lstStyle/>
          <a:p>
            <a:pPr indent="0" lvl="0" marL="0" marR="0" rtl="0" algn="l">
              <a:lnSpc>
                <a:spcPct val="103625"/>
              </a:lnSpc>
              <a:spcBef>
                <a:spcPts val="0"/>
              </a:spcBef>
              <a:spcAft>
                <a:spcPts val="0"/>
              </a:spcAft>
              <a:buClr>
                <a:srgbClr val="000000"/>
              </a:buClr>
              <a:buSzPts val="2400"/>
              <a:buFont typeface="Montserrat"/>
              <a:buNone/>
            </a:pPr>
            <a:r>
              <a:rPr b="0" i="0" lang="en-US" sz="2400" u="none" cap="none" strike="noStrike">
                <a:solidFill>
                  <a:srgbClr val="000000"/>
                </a:solidFill>
                <a:latin typeface="Montserrat"/>
                <a:ea typeface="Montserrat"/>
                <a:cs typeface="Montserrat"/>
                <a:sym typeface="Montserrat"/>
              </a:rPr>
              <a:t>Delayed payments, lack of tech adoption, and no visibility in delivery chain</a:t>
            </a:r>
            <a:endParaRPr b="0" i="0" sz="2400" u="none" cap="none" strike="noStrike">
              <a:solidFill>
                <a:schemeClr val="dk1"/>
              </a:solidFill>
              <a:latin typeface="Calibri"/>
              <a:ea typeface="Calibri"/>
              <a:cs typeface="Calibri"/>
              <a:sym typeface="Calibri"/>
            </a:endParaRPr>
          </a:p>
        </p:txBody>
      </p:sp>
      <p:sp>
        <p:nvSpPr>
          <p:cNvPr id="31" name="Google Shape;31;p4"/>
          <p:cNvSpPr/>
          <p:nvPr/>
        </p:nvSpPr>
        <p:spPr>
          <a:xfrm>
            <a:off x="2867025" y="3686175"/>
            <a:ext cx="8486775" cy="895350"/>
          </a:xfrm>
          <a:prstGeom prst="rect">
            <a:avLst/>
          </a:prstGeom>
          <a:noFill/>
          <a:ln>
            <a:noFill/>
          </a:ln>
        </p:spPr>
        <p:txBody>
          <a:bodyPr anchorCtr="0" anchor="t" bIns="0" lIns="0" spcFirstLastPara="1" rIns="0" wrap="square" tIns="0">
            <a:noAutofit/>
          </a:bodyPr>
          <a:lstStyle/>
          <a:p>
            <a:pPr indent="0" lvl="0" marL="0" marR="0" rtl="0" algn="l">
              <a:lnSpc>
                <a:spcPct val="103625"/>
              </a:lnSpc>
              <a:spcBef>
                <a:spcPts val="0"/>
              </a:spcBef>
              <a:spcAft>
                <a:spcPts val="0"/>
              </a:spcAft>
              <a:buClr>
                <a:srgbClr val="000000"/>
              </a:buClr>
              <a:buSzPts val="2400"/>
              <a:buFont typeface="Montserrat"/>
              <a:buNone/>
            </a:pPr>
            <a:r>
              <a:rPr lang="en-US" sz="2400">
                <a:latin typeface="Montserrat"/>
                <a:ea typeface="Montserrat"/>
                <a:cs typeface="Montserrat"/>
                <a:sym typeface="Montserrat"/>
              </a:rPr>
              <a:t>300</a:t>
            </a:r>
            <a:r>
              <a:rPr b="0" i="0" lang="en-US" sz="2400" u="none" cap="none" strike="noStrike">
                <a:solidFill>
                  <a:srgbClr val="000000"/>
                </a:solidFill>
                <a:latin typeface="Montserrat"/>
                <a:ea typeface="Montserrat"/>
                <a:cs typeface="Montserrat"/>
                <a:sym typeface="Montserrat"/>
              </a:rPr>
              <a:t>,000+ trucks; majority return empty</a:t>
            </a:r>
            <a:endParaRPr b="0" i="0" sz="2400" u="none" cap="none" strike="noStrike">
              <a:solidFill>
                <a:schemeClr val="dk1"/>
              </a:solidFill>
              <a:latin typeface="Calibri"/>
              <a:ea typeface="Calibri"/>
              <a:cs typeface="Calibri"/>
              <a:sym typeface="Calibri"/>
            </a:endParaRPr>
          </a:p>
        </p:txBody>
      </p:sp>
      <p:sp>
        <p:nvSpPr>
          <p:cNvPr id="32" name="Google Shape;32;p4"/>
          <p:cNvSpPr/>
          <p:nvPr/>
        </p:nvSpPr>
        <p:spPr>
          <a:xfrm>
            <a:off x="13125450" y="6800850"/>
            <a:ext cx="3505200" cy="2238375"/>
          </a:xfrm>
          <a:prstGeom prst="rect">
            <a:avLst/>
          </a:prstGeom>
          <a:noFill/>
          <a:ln>
            <a:noFill/>
          </a:ln>
        </p:spPr>
        <p:txBody>
          <a:bodyPr anchorCtr="0" anchor="t" bIns="0" lIns="0" spcFirstLastPara="1" rIns="0" wrap="square" tIns="0">
            <a:noAutofit/>
          </a:bodyPr>
          <a:lstStyle/>
          <a:p>
            <a:pPr indent="0" lvl="0" marL="0" marR="0" rtl="0" algn="l">
              <a:lnSpc>
                <a:spcPct val="103625"/>
              </a:lnSpc>
              <a:spcBef>
                <a:spcPts val="0"/>
              </a:spcBef>
              <a:spcAft>
                <a:spcPts val="0"/>
              </a:spcAft>
              <a:buClr>
                <a:srgbClr val="000000"/>
              </a:buClr>
              <a:buSzPts val="2400"/>
              <a:buFont typeface="Montserrat"/>
              <a:buNone/>
            </a:pPr>
            <a:r>
              <a:rPr b="0" i="1" lang="en-US" sz="2400" u="none" cap="none" strike="noStrike">
                <a:solidFill>
                  <a:srgbClr val="000000"/>
                </a:solidFill>
                <a:latin typeface="Montserrat"/>
                <a:ea typeface="Montserrat"/>
                <a:cs typeface="Montserrat"/>
                <a:sym typeface="Montserrat"/>
              </a:rPr>
              <a:t>Opportunity to digitize, optimize and empower the fragmented freight economy.</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 name="Shape 37"/>
        <p:cNvGrpSpPr/>
        <p:nvPr/>
      </p:nvGrpSpPr>
      <p:grpSpPr>
        <a:xfrm>
          <a:off x="0" y="0"/>
          <a:ext cx="0" cy="0"/>
          <a:chOff x="0" y="0"/>
          <a:chExt cx="0" cy="0"/>
        </a:xfrm>
      </p:grpSpPr>
      <p:pic>
        <p:nvPicPr>
          <p:cNvPr descr="preencoded.png" id="38" name="Google Shape;38;p5"/>
          <p:cNvPicPr preferRelativeResize="0"/>
          <p:nvPr/>
        </p:nvPicPr>
        <p:blipFill rotWithShape="1">
          <a:blip r:embed="rId3">
            <a:alphaModFix/>
          </a:blip>
          <a:srcRect b="0" l="0" r="0" t="0"/>
          <a:stretch/>
        </p:blipFill>
        <p:spPr>
          <a:xfrm>
            <a:off x="6715125" y="2552700"/>
            <a:ext cx="1895475" cy="476250"/>
          </a:xfrm>
          <a:prstGeom prst="rect">
            <a:avLst/>
          </a:prstGeom>
          <a:noFill/>
          <a:ln>
            <a:noFill/>
          </a:ln>
        </p:spPr>
      </p:pic>
      <p:pic>
        <p:nvPicPr>
          <p:cNvPr descr="preencoded.png" id="39" name="Google Shape;39;p5"/>
          <p:cNvPicPr preferRelativeResize="0"/>
          <p:nvPr/>
        </p:nvPicPr>
        <p:blipFill rotWithShape="1">
          <a:blip r:embed="rId4">
            <a:alphaModFix/>
          </a:blip>
          <a:srcRect b="0" l="0" r="0" t="0"/>
          <a:stretch/>
        </p:blipFill>
        <p:spPr>
          <a:xfrm>
            <a:off x="8610600" y="2552700"/>
            <a:ext cx="1895475" cy="476250"/>
          </a:xfrm>
          <a:prstGeom prst="rect">
            <a:avLst/>
          </a:prstGeom>
          <a:noFill/>
          <a:ln>
            <a:noFill/>
          </a:ln>
        </p:spPr>
      </p:pic>
      <p:pic>
        <p:nvPicPr>
          <p:cNvPr descr="preencoded.png" id="40" name="Google Shape;40;p5"/>
          <p:cNvPicPr preferRelativeResize="0"/>
          <p:nvPr/>
        </p:nvPicPr>
        <p:blipFill rotWithShape="1">
          <a:blip r:embed="rId5">
            <a:alphaModFix/>
          </a:blip>
          <a:srcRect b="0" l="0" r="0" t="0"/>
          <a:stretch/>
        </p:blipFill>
        <p:spPr>
          <a:xfrm>
            <a:off x="6715125" y="1371600"/>
            <a:ext cx="1981200" cy="476250"/>
          </a:xfrm>
          <a:prstGeom prst="rect">
            <a:avLst/>
          </a:prstGeom>
          <a:noFill/>
          <a:ln>
            <a:noFill/>
          </a:ln>
        </p:spPr>
      </p:pic>
      <p:pic>
        <p:nvPicPr>
          <p:cNvPr descr="preencoded.png" id="41" name="Google Shape;41;p5"/>
          <p:cNvPicPr preferRelativeResize="0"/>
          <p:nvPr/>
        </p:nvPicPr>
        <p:blipFill rotWithShape="1">
          <a:blip r:embed="rId6">
            <a:alphaModFix/>
          </a:blip>
          <a:srcRect b="0" l="0" r="0" t="0"/>
          <a:stretch/>
        </p:blipFill>
        <p:spPr>
          <a:xfrm>
            <a:off x="8524875" y="3733800"/>
            <a:ext cx="1971675" cy="466725"/>
          </a:xfrm>
          <a:prstGeom prst="rect">
            <a:avLst/>
          </a:prstGeom>
          <a:noFill/>
          <a:ln>
            <a:noFill/>
          </a:ln>
        </p:spPr>
      </p:pic>
      <p:pic>
        <p:nvPicPr>
          <p:cNvPr descr="preencoded.png" id="42" name="Google Shape;42;p5"/>
          <p:cNvPicPr preferRelativeResize="0"/>
          <p:nvPr/>
        </p:nvPicPr>
        <p:blipFill rotWithShape="1">
          <a:blip r:embed="rId7">
            <a:alphaModFix/>
          </a:blip>
          <a:srcRect b="0" l="0" r="0" t="0"/>
          <a:stretch/>
        </p:blipFill>
        <p:spPr>
          <a:xfrm>
            <a:off x="6638925" y="3733800"/>
            <a:ext cx="1971675" cy="466725"/>
          </a:xfrm>
          <a:prstGeom prst="rect">
            <a:avLst/>
          </a:prstGeom>
          <a:noFill/>
          <a:ln>
            <a:noFill/>
          </a:ln>
        </p:spPr>
      </p:pic>
      <p:pic>
        <p:nvPicPr>
          <p:cNvPr descr="preencoded.png" id="43" name="Google Shape;43;p5"/>
          <p:cNvPicPr preferRelativeResize="0"/>
          <p:nvPr/>
        </p:nvPicPr>
        <p:blipFill rotWithShape="1">
          <a:blip r:embed="rId8">
            <a:alphaModFix/>
          </a:blip>
          <a:srcRect b="0" l="0" r="0" t="0"/>
          <a:stretch/>
        </p:blipFill>
        <p:spPr>
          <a:xfrm>
            <a:off x="8610600" y="6096000"/>
            <a:ext cx="1885950" cy="466725"/>
          </a:xfrm>
          <a:prstGeom prst="rect">
            <a:avLst/>
          </a:prstGeom>
          <a:noFill/>
          <a:ln>
            <a:noFill/>
          </a:ln>
        </p:spPr>
      </p:pic>
      <p:pic>
        <p:nvPicPr>
          <p:cNvPr descr="preencoded.png" id="44" name="Google Shape;44;p5"/>
          <p:cNvPicPr preferRelativeResize="0"/>
          <p:nvPr/>
        </p:nvPicPr>
        <p:blipFill rotWithShape="1">
          <a:blip r:embed="rId9">
            <a:alphaModFix/>
          </a:blip>
          <a:srcRect b="0" l="0" r="0" t="0"/>
          <a:stretch/>
        </p:blipFill>
        <p:spPr>
          <a:xfrm>
            <a:off x="6724650" y="6096000"/>
            <a:ext cx="1885950" cy="466725"/>
          </a:xfrm>
          <a:prstGeom prst="rect">
            <a:avLst/>
          </a:prstGeom>
          <a:noFill/>
          <a:ln>
            <a:noFill/>
          </a:ln>
        </p:spPr>
      </p:pic>
      <p:pic>
        <p:nvPicPr>
          <p:cNvPr descr="preencoded.png" id="45" name="Google Shape;45;p5"/>
          <p:cNvPicPr preferRelativeResize="0"/>
          <p:nvPr/>
        </p:nvPicPr>
        <p:blipFill rotWithShape="1">
          <a:blip r:embed="rId10">
            <a:alphaModFix/>
          </a:blip>
          <a:srcRect b="0" l="0" r="0" t="0"/>
          <a:stretch/>
        </p:blipFill>
        <p:spPr>
          <a:xfrm>
            <a:off x="6715125" y="7258050"/>
            <a:ext cx="1895475" cy="466725"/>
          </a:xfrm>
          <a:prstGeom prst="rect">
            <a:avLst/>
          </a:prstGeom>
          <a:noFill/>
          <a:ln>
            <a:noFill/>
          </a:ln>
        </p:spPr>
      </p:pic>
      <p:pic>
        <p:nvPicPr>
          <p:cNvPr descr="preencoded.png" id="46" name="Google Shape;46;p5"/>
          <p:cNvPicPr preferRelativeResize="0"/>
          <p:nvPr/>
        </p:nvPicPr>
        <p:blipFill rotWithShape="1">
          <a:blip r:embed="rId11">
            <a:alphaModFix/>
          </a:blip>
          <a:srcRect b="0" l="0" r="0" t="0"/>
          <a:stretch/>
        </p:blipFill>
        <p:spPr>
          <a:xfrm>
            <a:off x="8601075" y="7258050"/>
            <a:ext cx="1895475" cy="466725"/>
          </a:xfrm>
          <a:prstGeom prst="rect">
            <a:avLst/>
          </a:prstGeom>
          <a:noFill/>
          <a:ln>
            <a:noFill/>
          </a:ln>
        </p:spPr>
      </p:pic>
      <p:pic>
        <p:nvPicPr>
          <p:cNvPr descr="preencoded.png" id="47" name="Google Shape;47;p5"/>
          <p:cNvPicPr preferRelativeResize="0"/>
          <p:nvPr/>
        </p:nvPicPr>
        <p:blipFill rotWithShape="1">
          <a:blip r:embed="rId12">
            <a:alphaModFix/>
          </a:blip>
          <a:srcRect b="0" l="0" r="0" t="0"/>
          <a:stretch/>
        </p:blipFill>
        <p:spPr>
          <a:xfrm>
            <a:off x="8696325" y="8448675"/>
            <a:ext cx="1800225" cy="466725"/>
          </a:xfrm>
          <a:prstGeom prst="rect">
            <a:avLst/>
          </a:prstGeom>
          <a:noFill/>
          <a:ln>
            <a:noFill/>
          </a:ln>
        </p:spPr>
      </p:pic>
      <p:pic>
        <p:nvPicPr>
          <p:cNvPr descr="preencoded.png" id="48" name="Google Shape;48;p5"/>
          <p:cNvPicPr preferRelativeResize="0"/>
          <p:nvPr/>
        </p:nvPicPr>
        <p:blipFill rotWithShape="1">
          <a:blip r:embed="rId9">
            <a:alphaModFix/>
          </a:blip>
          <a:srcRect b="0" l="0" r="0" t="0"/>
          <a:stretch/>
        </p:blipFill>
        <p:spPr>
          <a:xfrm>
            <a:off x="6724650" y="4914900"/>
            <a:ext cx="1885950" cy="466725"/>
          </a:xfrm>
          <a:prstGeom prst="rect">
            <a:avLst/>
          </a:prstGeom>
          <a:noFill/>
          <a:ln>
            <a:noFill/>
          </a:ln>
        </p:spPr>
      </p:pic>
      <p:pic>
        <p:nvPicPr>
          <p:cNvPr descr="preencoded.png" id="49" name="Google Shape;49;p5"/>
          <p:cNvPicPr preferRelativeResize="0"/>
          <p:nvPr/>
        </p:nvPicPr>
        <p:blipFill rotWithShape="1">
          <a:blip r:embed="rId8">
            <a:alphaModFix/>
          </a:blip>
          <a:srcRect b="0" l="0" r="0" t="0"/>
          <a:stretch/>
        </p:blipFill>
        <p:spPr>
          <a:xfrm>
            <a:off x="8601075" y="4914900"/>
            <a:ext cx="1885950" cy="466725"/>
          </a:xfrm>
          <a:prstGeom prst="rect">
            <a:avLst/>
          </a:prstGeom>
          <a:noFill/>
          <a:ln>
            <a:noFill/>
          </a:ln>
        </p:spPr>
      </p:pic>
      <p:pic>
        <p:nvPicPr>
          <p:cNvPr descr="preencoded.png" id="50" name="Google Shape;50;p5"/>
          <p:cNvPicPr preferRelativeResize="0"/>
          <p:nvPr/>
        </p:nvPicPr>
        <p:blipFill rotWithShape="1">
          <a:blip r:embed="rId13">
            <a:alphaModFix/>
          </a:blip>
          <a:srcRect b="0" l="0" r="0" t="0"/>
          <a:stretch/>
        </p:blipFill>
        <p:spPr>
          <a:xfrm>
            <a:off x="8429625" y="895350"/>
            <a:ext cx="1438275" cy="1438275"/>
          </a:xfrm>
          <a:prstGeom prst="rect">
            <a:avLst/>
          </a:prstGeom>
          <a:noFill/>
          <a:ln>
            <a:noFill/>
          </a:ln>
        </p:spPr>
      </p:pic>
      <p:pic>
        <p:nvPicPr>
          <p:cNvPr descr="preencoded.png" id="51" name="Google Shape;51;p5"/>
          <p:cNvPicPr preferRelativeResize="0"/>
          <p:nvPr/>
        </p:nvPicPr>
        <p:blipFill rotWithShape="1">
          <a:blip r:embed="rId13">
            <a:alphaModFix/>
          </a:blip>
          <a:srcRect b="0" l="0" r="0" t="0"/>
          <a:stretch/>
        </p:blipFill>
        <p:spPr>
          <a:xfrm>
            <a:off x="8429625" y="7962900"/>
            <a:ext cx="1438275" cy="1438275"/>
          </a:xfrm>
          <a:prstGeom prst="rect">
            <a:avLst/>
          </a:prstGeom>
          <a:noFill/>
          <a:ln>
            <a:noFill/>
          </a:ln>
        </p:spPr>
      </p:pic>
      <p:pic>
        <p:nvPicPr>
          <p:cNvPr descr="preencoded.png" id="52" name="Google Shape;52;p5"/>
          <p:cNvPicPr preferRelativeResize="0"/>
          <p:nvPr/>
        </p:nvPicPr>
        <p:blipFill rotWithShape="1">
          <a:blip r:embed="rId14">
            <a:alphaModFix/>
          </a:blip>
          <a:srcRect b="0" l="0" r="0" t="0"/>
          <a:stretch/>
        </p:blipFill>
        <p:spPr>
          <a:xfrm>
            <a:off x="1095375" y="1190618"/>
            <a:ext cx="6638925" cy="2019300"/>
          </a:xfrm>
          <a:prstGeom prst="rect">
            <a:avLst/>
          </a:prstGeom>
          <a:noFill/>
          <a:ln>
            <a:noFill/>
          </a:ln>
        </p:spPr>
      </p:pic>
      <p:pic>
        <p:nvPicPr>
          <p:cNvPr descr="preencoded.png" id="53" name="Google Shape;53;p5"/>
          <p:cNvPicPr preferRelativeResize="0"/>
          <p:nvPr/>
        </p:nvPicPr>
        <p:blipFill rotWithShape="1">
          <a:blip r:embed="rId15">
            <a:alphaModFix/>
          </a:blip>
          <a:srcRect b="0" l="0" r="0" t="0"/>
          <a:stretch/>
        </p:blipFill>
        <p:spPr>
          <a:xfrm>
            <a:off x="9486900" y="2371727"/>
            <a:ext cx="6638925" cy="2019300"/>
          </a:xfrm>
          <a:prstGeom prst="rect">
            <a:avLst/>
          </a:prstGeom>
          <a:noFill/>
          <a:ln>
            <a:noFill/>
          </a:ln>
        </p:spPr>
      </p:pic>
      <p:pic>
        <p:nvPicPr>
          <p:cNvPr descr="preencoded.png" id="54" name="Google Shape;54;p5"/>
          <p:cNvPicPr preferRelativeResize="0"/>
          <p:nvPr/>
        </p:nvPicPr>
        <p:blipFill rotWithShape="1">
          <a:blip r:embed="rId15">
            <a:alphaModFix/>
          </a:blip>
          <a:srcRect b="0" l="0" r="0" t="0"/>
          <a:stretch/>
        </p:blipFill>
        <p:spPr>
          <a:xfrm>
            <a:off x="9477375" y="4724402"/>
            <a:ext cx="6638925" cy="2019300"/>
          </a:xfrm>
          <a:prstGeom prst="rect">
            <a:avLst/>
          </a:prstGeom>
          <a:noFill/>
          <a:ln>
            <a:noFill/>
          </a:ln>
        </p:spPr>
      </p:pic>
      <p:pic>
        <p:nvPicPr>
          <p:cNvPr descr="preencoded.png" id="55" name="Google Shape;55;p5"/>
          <p:cNvPicPr preferRelativeResize="0"/>
          <p:nvPr/>
        </p:nvPicPr>
        <p:blipFill rotWithShape="1">
          <a:blip r:embed="rId15">
            <a:alphaModFix/>
          </a:blip>
          <a:srcRect b="0" l="0" r="0" t="0"/>
          <a:stretch/>
        </p:blipFill>
        <p:spPr>
          <a:xfrm>
            <a:off x="9477375" y="7077077"/>
            <a:ext cx="6638925" cy="2019300"/>
          </a:xfrm>
          <a:prstGeom prst="rect">
            <a:avLst/>
          </a:prstGeom>
          <a:noFill/>
          <a:ln>
            <a:noFill/>
          </a:ln>
        </p:spPr>
      </p:pic>
      <p:pic>
        <p:nvPicPr>
          <p:cNvPr descr="preencoded.png" id="56" name="Google Shape;56;p5"/>
          <p:cNvPicPr preferRelativeResize="0"/>
          <p:nvPr/>
        </p:nvPicPr>
        <p:blipFill rotWithShape="1">
          <a:blip r:embed="rId16">
            <a:alphaModFix/>
          </a:blip>
          <a:srcRect b="0" l="0" r="0" t="0"/>
          <a:stretch/>
        </p:blipFill>
        <p:spPr>
          <a:xfrm>
            <a:off x="1095375" y="3543302"/>
            <a:ext cx="6638925" cy="2019300"/>
          </a:xfrm>
          <a:prstGeom prst="rect">
            <a:avLst/>
          </a:prstGeom>
          <a:noFill/>
          <a:ln>
            <a:noFill/>
          </a:ln>
        </p:spPr>
      </p:pic>
      <p:pic>
        <p:nvPicPr>
          <p:cNvPr descr="preencoded.png" id="57" name="Google Shape;57;p5"/>
          <p:cNvPicPr preferRelativeResize="0"/>
          <p:nvPr/>
        </p:nvPicPr>
        <p:blipFill rotWithShape="1">
          <a:blip r:embed="rId16">
            <a:alphaModFix/>
          </a:blip>
          <a:srcRect b="0" l="0" r="0" t="0"/>
          <a:stretch/>
        </p:blipFill>
        <p:spPr>
          <a:xfrm>
            <a:off x="1095375" y="5915025"/>
            <a:ext cx="6638925" cy="1990075"/>
          </a:xfrm>
          <a:prstGeom prst="rect">
            <a:avLst/>
          </a:prstGeom>
          <a:noFill/>
          <a:ln>
            <a:noFill/>
          </a:ln>
        </p:spPr>
      </p:pic>
      <p:pic>
        <p:nvPicPr>
          <p:cNvPr descr="preencoded.png" id="58" name="Google Shape;58;p5"/>
          <p:cNvPicPr preferRelativeResize="0"/>
          <p:nvPr/>
        </p:nvPicPr>
        <p:blipFill rotWithShape="1">
          <a:blip r:embed="rId17">
            <a:alphaModFix/>
          </a:blip>
          <a:srcRect b="0" l="0" r="0" t="0"/>
          <a:stretch/>
        </p:blipFill>
        <p:spPr>
          <a:xfrm>
            <a:off x="8848725" y="1314450"/>
            <a:ext cx="600075" cy="600075"/>
          </a:xfrm>
          <a:prstGeom prst="rect">
            <a:avLst/>
          </a:prstGeom>
          <a:noFill/>
          <a:ln>
            <a:noFill/>
          </a:ln>
        </p:spPr>
      </p:pic>
      <p:pic>
        <p:nvPicPr>
          <p:cNvPr descr="preencoded.png" id="59" name="Google Shape;59;p5"/>
          <p:cNvPicPr preferRelativeResize="0"/>
          <p:nvPr/>
        </p:nvPicPr>
        <p:blipFill rotWithShape="1">
          <a:blip r:embed="rId18">
            <a:alphaModFix/>
          </a:blip>
          <a:srcRect b="0" l="0" r="0" t="0"/>
          <a:stretch/>
        </p:blipFill>
        <p:spPr>
          <a:xfrm>
            <a:off x="8848725" y="8382000"/>
            <a:ext cx="600075" cy="600075"/>
          </a:xfrm>
          <a:prstGeom prst="rect">
            <a:avLst/>
          </a:prstGeom>
          <a:noFill/>
          <a:ln>
            <a:noFill/>
          </a:ln>
        </p:spPr>
      </p:pic>
      <p:pic>
        <p:nvPicPr>
          <p:cNvPr descr="preencoded.png" id="60" name="Google Shape;60;p5"/>
          <p:cNvPicPr preferRelativeResize="0"/>
          <p:nvPr/>
        </p:nvPicPr>
        <p:blipFill rotWithShape="1">
          <a:blip r:embed="rId19">
            <a:alphaModFix/>
          </a:blip>
          <a:srcRect b="0" l="0" r="0" t="0"/>
          <a:stretch/>
        </p:blipFill>
        <p:spPr>
          <a:xfrm>
            <a:off x="13716000" y="504825"/>
            <a:ext cx="3438525" cy="1219200"/>
          </a:xfrm>
          <a:prstGeom prst="rect">
            <a:avLst/>
          </a:prstGeom>
          <a:noFill/>
          <a:ln>
            <a:noFill/>
          </a:ln>
        </p:spPr>
      </p:pic>
      <p:sp>
        <p:nvSpPr>
          <p:cNvPr id="61" name="Google Shape;61;p5"/>
          <p:cNvSpPr/>
          <p:nvPr/>
        </p:nvSpPr>
        <p:spPr>
          <a:xfrm>
            <a:off x="1090613" y="1714493"/>
            <a:ext cx="714375" cy="971550"/>
          </a:xfrm>
          <a:prstGeom prst="rect">
            <a:avLst/>
          </a:prstGeom>
          <a:noFill/>
          <a:ln>
            <a:noFill/>
          </a:ln>
        </p:spPr>
        <p:txBody>
          <a:bodyPr anchorCtr="0" anchor="ctr" bIns="0" lIns="0" spcFirstLastPara="1" rIns="0" wrap="square" tIns="0">
            <a:noAutofit/>
          </a:bodyPr>
          <a:lstStyle/>
          <a:p>
            <a:pPr indent="0" lvl="0" marL="0" marR="0" rtl="0" algn="l">
              <a:lnSpc>
                <a:spcPct val="136000"/>
              </a:lnSpc>
              <a:spcBef>
                <a:spcPts val="0"/>
              </a:spcBef>
              <a:spcAft>
                <a:spcPts val="0"/>
              </a:spcAft>
              <a:buClr>
                <a:srgbClr val="006A00"/>
              </a:buClr>
              <a:buSzPts val="4800"/>
              <a:buFont typeface="Exo 2 SemiBold"/>
              <a:buNone/>
            </a:pPr>
            <a:r>
              <a:rPr b="0" i="0" lang="en-US" sz="4800" u="none" cap="none" strike="noStrike">
                <a:solidFill>
                  <a:srgbClr val="006A00"/>
                </a:solidFill>
                <a:latin typeface="Exo 2 SemiBold"/>
                <a:ea typeface="Exo 2 SemiBold"/>
                <a:cs typeface="Exo 2 SemiBold"/>
                <a:sym typeface="Exo 2 SemiBold"/>
              </a:rPr>
              <a:t>01</a:t>
            </a:r>
            <a:endParaRPr b="0" i="0" sz="4800" u="none" cap="none" strike="noStrike">
              <a:solidFill>
                <a:schemeClr val="dk1"/>
              </a:solidFill>
              <a:latin typeface="Calibri"/>
              <a:ea typeface="Calibri"/>
              <a:cs typeface="Calibri"/>
              <a:sym typeface="Calibri"/>
            </a:endParaRPr>
          </a:p>
        </p:txBody>
      </p:sp>
      <p:sp>
        <p:nvSpPr>
          <p:cNvPr id="62" name="Google Shape;62;p5"/>
          <p:cNvSpPr/>
          <p:nvPr/>
        </p:nvSpPr>
        <p:spPr>
          <a:xfrm>
            <a:off x="2409825" y="1714493"/>
            <a:ext cx="2733675" cy="666750"/>
          </a:xfrm>
          <a:prstGeom prst="rect">
            <a:avLst/>
          </a:prstGeom>
          <a:noFill/>
          <a:ln>
            <a:noFill/>
          </a:ln>
        </p:spPr>
        <p:txBody>
          <a:bodyPr anchorCtr="0" anchor="t" bIns="0" lIns="0" spcFirstLastPara="1" rIns="0" wrap="square" tIns="0">
            <a:noAutofit/>
          </a:bodyPr>
          <a:lstStyle/>
          <a:p>
            <a:pPr indent="0" lvl="0" marL="0" marR="0" rtl="0" algn="l">
              <a:lnSpc>
                <a:spcPct val="112909"/>
              </a:lnSpc>
              <a:spcBef>
                <a:spcPts val="0"/>
              </a:spcBef>
              <a:spcAft>
                <a:spcPts val="0"/>
              </a:spcAft>
              <a:buClr>
                <a:srgbClr val="000000"/>
              </a:buClr>
              <a:buSzPts val="1650"/>
              <a:buFont typeface="Montserrat"/>
              <a:buNone/>
            </a:pPr>
            <a:r>
              <a:rPr b="0" i="0" lang="en-US" sz="1650" u="none" cap="none" strike="noStrike">
                <a:solidFill>
                  <a:srgbClr val="000000"/>
                </a:solidFill>
                <a:latin typeface="Montserrat"/>
                <a:ea typeface="Montserrat"/>
                <a:cs typeface="Montserrat"/>
                <a:sym typeface="Montserrat"/>
              </a:rPr>
              <a:t>Load Matching → minimizes empty returns</a:t>
            </a:r>
            <a:endParaRPr b="0" i="0" sz="1650" u="none" cap="none" strike="noStrike">
              <a:solidFill>
                <a:schemeClr val="dk1"/>
              </a:solidFill>
              <a:latin typeface="Calibri"/>
              <a:ea typeface="Calibri"/>
              <a:cs typeface="Calibri"/>
              <a:sym typeface="Calibri"/>
            </a:endParaRPr>
          </a:p>
        </p:txBody>
      </p:sp>
      <p:sp>
        <p:nvSpPr>
          <p:cNvPr id="63" name="Google Shape;63;p5"/>
          <p:cNvSpPr/>
          <p:nvPr/>
        </p:nvSpPr>
        <p:spPr>
          <a:xfrm>
            <a:off x="11996263" y="2843215"/>
            <a:ext cx="809625" cy="971550"/>
          </a:xfrm>
          <a:prstGeom prst="rect">
            <a:avLst/>
          </a:prstGeom>
          <a:noFill/>
          <a:ln>
            <a:noFill/>
          </a:ln>
        </p:spPr>
        <p:txBody>
          <a:bodyPr anchorCtr="0" anchor="ctr" bIns="0" lIns="0" spcFirstLastPara="1" rIns="0" wrap="square" tIns="0">
            <a:noAutofit/>
          </a:bodyPr>
          <a:lstStyle/>
          <a:p>
            <a:pPr indent="0" lvl="0" marL="0" marR="0" rtl="0" algn="l">
              <a:lnSpc>
                <a:spcPct val="136000"/>
              </a:lnSpc>
              <a:spcBef>
                <a:spcPts val="0"/>
              </a:spcBef>
              <a:spcAft>
                <a:spcPts val="0"/>
              </a:spcAft>
              <a:buClr>
                <a:srgbClr val="999999"/>
              </a:buClr>
              <a:buSzPts val="4800"/>
              <a:buFont typeface="Exo 2 SemiBold"/>
              <a:buNone/>
            </a:pPr>
            <a:r>
              <a:rPr b="0" i="0" lang="en-US" sz="4800" u="none" cap="none" strike="noStrike">
                <a:solidFill>
                  <a:srgbClr val="999999"/>
                </a:solidFill>
                <a:latin typeface="Exo 2 SemiBold"/>
                <a:ea typeface="Exo 2 SemiBold"/>
                <a:cs typeface="Exo 2 SemiBold"/>
                <a:sym typeface="Exo 2 SemiBold"/>
              </a:rPr>
              <a:t>02</a:t>
            </a:r>
            <a:endParaRPr b="0" i="0" sz="4800" u="none" cap="none" strike="noStrike">
              <a:solidFill>
                <a:schemeClr val="dk1"/>
              </a:solidFill>
              <a:latin typeface="Calibri"/>
              <a:ea typeface="Calibri"/>
              <a:cs typeface="Calibri"/>
              <a:sym typeface="Calibri"/>
            </a:endParaRPr>
          </a:p>
        </p:txBody>
      </p:sp>
      <p:sp>
        <p:nvSpPr>
          <p:cNvPr id="64" name="Google Shape;64;p5"/>
          <p:cNvSpPr/>
          <p:nvPr/>
        </p:nvSpPr>
        <p:spPr>
          <a:xfrm>
            <a:off x="13363101" y="2843215"/>
            <a:ext cx="2733675" cy="1000125"/>
          </a:xfrm>
          <a:prstGeom prst="rect">
            <a:avLst/>
          </a:prstGeom>
          <a:noFill/>
          <a:ln>
            <a:noFill/>
          </a:ln>
        </p:spPr>
        <p:txBody>
          <a:bodyPr anchorCtr="0" anchor="t" bIns="0" lIns="0" spcFirstLastPara="1" rIns="0" wrap="square" tIns="0">
            <a:noAutofit/>
          </a:bodyPr>
          <a:lstStyle/>
          <a:p>
            <a:pPr indent="0" lvl="0" marL="0" marR="0" rtl="0" algn="l">
              <a:lnSpc>
                <a:spcPct val="112909"/>
              </a:lnSpc>
              <a:spcBef>
                <a:spcPts val="0"/>
              </a:spcBef>
              <a:spcAft>
                <a:spcPts val="0"/>
              </a:spcAft>
              <a:buClr>
                <a:srgbClr val="000000"/>
              </a:buClr>
              <a:buSzPts val="1650"/>
              <a:buFont typeface="Montserrat"/>
              <a:buNone/>
            </a:pPr>
            <a:r>
              <a:rPr b="0" i="0" lang="en-US" sz="1650" u="none" cap="none" strike="noStrike">
                <a:solidFill>
                  <a:srgbClr val="000000"/>
                </a:solidFill>
                <a:latin typeface="Montserrat"/>
                <a:ea typeface="Montserrat"/>
                <a:cs typeface="Montserrat"/>
                <a:sym typeface="Montserrat"/>
              </a:rPr>
              <a:t>Smart Fare Estimation + Bidding → eliminates price inefficiencies</a:t>
            </a:r>
            <a:endParaRPr b="0" i="0" sz="1650" u="none" cap="none" strike="noStrike">
              <a:solidFill>
                <a:schemeClr val="dk1"/>
              </a:solidFill>
              <a:latin typeface="Calibri"/>
              <a:ea typeface="Calibri"/>
              <a:cs typeface="Calibri"/>
              <a:sym typeface="Calibri"/>
            </a:endParaRPr>
          </a:p>
        </p:txBody>
      </p:sp>
      <p:sp>
        <p:nvSpPr>
          <p:cNvPr id="65" name="Google Shape;65;p5"/>
          <p:cNvSpPr/>
          <p:nvPr/>
        </p:nvSpPr>
        <p:spPr>
          <a:xfrm>
            <a:off x="11972451" y="5195890"/>
            <a:ext cx="838200" cy="971550"/>
          </a:xfrm>
          <a:prstGeom prst="rect">
            <a:avLst/>
          </a:prstGeom>
          <a:noFill/>
          <a:ln>
            <a:noFill/>
          </a:ln>
        </p:spPr>
        <p:txBody>
          <a:bodyPr anchorCtr="0" anchor="ctr" bIns="0" lIns="0" spcFirstLastPara="1" rIns="0" wrap="square" tIns="0">
            <a:noAutofit/>
          </a:bodyPr>
          <a:lstStyle/>
          <a:p>
            <a:pPr indent="0" lvl="0" marL="0" marR="0" rtl="0" algn="l">
              <a:lnSpc>
                <a:spcPct val="136000"/>
              </a:lnSpc>
              <a:spcBef>
                <a:spcPts val="0"/>
              </a:spcBef>
              <a:spcAft>
                <a:spcPts val="0"/>
              </a:spcAft>
              <a:buClr>
                <a:srgbClr val="999999"/>
              </a:buClr>
              <a:buSzPts val="4800"/>
              <a:buFont typeface="Exo 2 SemiBold"/>
              <a:buNone/>
            </a:pPr>
            <a:r>
              <a:rPr b="0" i="0" lang="en-US" sz="4800" u="none" cap="none" strike="noStrike">
                <a:solidFill>
                  <a:srgbClr val="999999"/>
                </a:solidFill>
                <a:latin typeface="Exo 2 SemiBold"/>
                <a:ea typeface="Exo 2 SemiBold"/>
                <a:cs typeface="Exo 2 SemiBold"/>
                <a:sym typeface="Exo 2 SemiBold"/>
              </a:rPr>
              <a:t>04</a:t>
            </a:r>
            <a:endParaRPr b="0" i="0" sz="4800" u="none" cap="none" strike="noStrike">
              <a:solidFill>
                <a:schemeClr val="dk1"/>
              </a:solidFill>
              <a:latin typeface="Calibri"/>
              <a:ea typeface="Calibri"/>
              <a:cs typeface="Calibri"/>
              <a:sym typeface="Calibri"/>
            </a:endParaRPr>
          </a:p>
        </p:txBody>
      </p:sp>
      <p:sp>
        <p:nvSpPr>
          <p:cNvPr id="66" name="Google Shape;66;p5"/>
          <p:cNvSpPr/>
          <p:nvPr/>
        </p:nvSpPr>
        <p:spPr>
          <a:xfrm>
            <a:off x="13353576" y="5195890"/>
            <a:ext cx="2733675" cy="1000125"/>
          </a:xfrm>
          <a:prstGeom prst="rect">
            <a:avLst/>
          </a:prstGeom>
          <a:noFill/>
          <a:ln>
            <a:noFill/>
          </a:ln>
        </p:spPr>
        <p:txBody>
          <a:bodyPr anchorCtr="0" anchor="t" bIns="0" lIns="0" spcFirstLastPara="1" rIns="0" wrap="square" tIns="0">
            <a:noAutofit/>
          </a:bodyPr>
          <a:lstStyle/>
          <a:p>
            <a:pPr indent="0" lvl="0" marL="0" marR="0" rtl="0" algn="l">
              <a:lnSpc>
                <a:spcPct val="112909"/>
              </a:lnSpc>
              <a:spcBef>
                <a:spcPts val="0"/>
              </a:spcBef>
              <a:spcAft>
                <a:spcPts val="0"/>
              </a:spcAft>
              <a:buClr>
                <a:srgbClr val="000000"/>
              </a:buClr>
              <a:buSzPts val="1650"/>
              <a:buFont typeface="Montserrat"/>
              <a:buNone/>
            </a:pPr>
            <a:r>
              <a:rPr b="0" i="0" lang="en-US" sz="1650" u="none" cap="none" strike="noStrike">
                <a:solidFill>
                  <a:srgbClr val="000000"/>
                </a:solidFill>
                <a:latin typeface="Montserrat"/>
                <a:ea typeface="Montserrat"/>
                <a:cs typeface="Montserrat"/>
                <a:sym typeface="Montserrat"/>
              </a:rPr>
              <a:t>GPS Tracking → full visibility across trip lifecycle</a:t>
            </a:r>
            <a:endParaRPr b="0" i="0" sz="1650" u="none" cap="none" strike="noStrike">
              <a:solidFill>
                <a:schemeClr val="dk1"/>
              </a:solidFill>
              <a:latin typeface="Calibri"/>
              <a:ea typeface="Calibri"/>
              <a:cs typeface="Calibri"/>
              <a:sym typeface="Calibri"/>
            </a:endParaRPr>
          </a:p>
        </p:txBody>
      </p:sp>
      <p:sp>
        <p:nvSpPr>
          <p:cNvPr id="67" name="Google Shape;67;p5"/>
          <p:cNvSpPr/>
          <p:nvPr/>
        </p:nvSpPr>
        <p:spPr>
          <a:xfrm>
            <a:off x="11986738" y="7548565"/>
            <a:ext cx="809625" cy="971550"/>
          </a:xfrm>
          <a:prstGeom prst="rect">
            <a:avLst/>
          </a:prstGeom>
          <a:noFill/>
          <a:ln>
            <a:noFill/>
          </a:ln>
        </p:spPr>
        <p:txBody>
          <a:bodyPr anchorCtr="0" anchor="ctr" bIns="0" lIns="0" spcFirstLastPara="1" rIns="0" wrap="square" tIns="0">
            <a:noAutofit/>
          </a:bodyPr>
          <a:lstStyle/>
          <a:p>
            <a:pPr indent="0" lvl="0" marL="0" marR="0" rtl="0" algn="l">
              <a:lnSpc>
                <a:spcPct val="136000"/>
              </a:lnSpc>
              <a:spcBef>
                <a:spcPts val="0"/>
              </a:spcBef>
              <a:spcAft>
                <a:spcPts val="0"/>
              </a:spcAft>
              <a:buClr>
                <a:srgbClr val="999999"/>
              </a:buClr>
              <a:buSzPts val="4800"/>
              <a:buFont typeface="Exo 2 SemiBold"/>
              <a:buNone/>
            </a:pPr>
            <a:r>
              <a:rPr b="0" i="0" lang="en-US" sz="4800" u="none" cap="none" strike="noStrike">
                <a:solidFill>
                  <a:srgbClr val="999999"/>
                </a:solidFill>
                <a:latin typeface="Exo 2 SemiBold"/>
                <a:ea typeface="Exo 2 SemiBold"/>
                <a:cs typeface="Exo 2 SemiBold"/>
                <a:sym typeface="Exo 2 SemiBold"/>
              </a:rPr>
              <a:t>06</a:t>
            </a:r>
            <a:endParaRPr b="0" i="0" sz="4800" u="none" cap="none" strike="noStrike">
              <a:solidFill>
                <a:schemeClr val="dk1"/>
              </a:solidFill>
              <a:latin typeface="Calibri"/>
              <a:ea typeface="Calibri"/>
              <a:cs typeface="Calibri"/>
              <a:sym typeface="Calibri"/>
            </a:endParaRPr>
          </a:p>
        </p:txBody>
      </p:sp>
      <p:sp>
        <p:nvSpPr>
          <p:cNvPr id="68" name="Google Shape;68;p5"/>
          <p:cNvSpPr/>
          <p:nvPr/>
        </p:nvSpPr>
        <p:spPr>
          <a:xfrm>
            <a:off x="13353576" y="7548565"/>
            <a:ext cx="2733675" cy="1000125"/>
          </a:xfrm>
          <a:prstGeom prst="rect">
            <a:avLst/>
          </a:prstGeom>
          <a:noFill/>
          <a:ln>
            <a:noFill/>
          </a:ln>
        </p:spPr>
        <p:txBody>
          <a:bodyPr anchorCtr="0" anchor="t" bIns="0" lIns="0" spcFirstLastPara="1" rIns="0" wrap="square" tIns="0">
            <a:noAutofit/>
          </a:bodyPr>
          <a:lstStyle/>
          <a:p>
            <a:pPr indent="0" lvl="0" marL="0" marR="0" rtl="0" algn="l">
              <a:lnSpc>
                <a:spcPct val="112909"/>
              </a:lnSpc>
              <a:spcBef>
                <a:spcPts val="0"/>
              </a:spcBef>
              <a:spcAft>
                <a:spcPts val="0"/>
              </a:spcAft>
              <a:buClr>
                <a:srgbClr val="000000"/>
              </a:buClr>
              <a:buSzPts val="1650"/>
              <a:buFont typeface="Montserrat"/>
              <a:buNone/>
            </a:pPr>
            <a:r>
              <a:rPr b="0" i="0" lang="en-US" sz="1650" u="none" cap="none" strike="noStrike">
                <a:solidFill>
                  <a:srgbClr val="000000"/>
                </a:solidFill>
                <a:latin typeface="Montserrat"/>
                <a:ea typeface="Montserrat"/>
                <a:cs typeface="Montserrat"/>
                <a:sym typeface="Montserrat"/>
              </a:rPr>
              <a:t>Partial Load Booking → increased truck utilization</a:t>
            </a:r>
            <a:endParaRPr b="0" i="0" sz="1650" u="none" cap="none" strike="noStrike">
              <a:solidFill>
                <a:schemeClr val="dk1"/>
              </a:solidFill>
              <a:latin typeface="Calibri"/>
              <a:ea typeface="Calibri"/>
              <a:cs typeface="Calibri"/>
              <a:sym typeface="Calibri"/>
            </a:endParaRPr>
          </a:p>
        </p:txBody>
      </p:sp>
      <p:sp>
        <p:nvSpPr>
          <p:cNvPr id="69" name="Google Shape;69;p5"/>
          <p:cNvSpPr/>
          <p:nvPr/>
        </p:nvSpPr>
        <p:spPr>
          <a:xfrm>
            <a:off x="1047750" y="4024315"/>
            <a:ext cx="800100" cy="971550"/>
          </a:xfrm>
          <a:prstGeom prst="rect">
            <a:avLst/>
          </a:prstGeom>
          <a:noFill/>
          <a:ln>
            <a:noFill/>
          </a:ln>
        </p:spPr>
        <p:txBody>
          <a:bodyPr anchorCtr="0" anchor="ctr" bIns="0" lIns="0" spcFirstLastPara="1" rIns="0" wrap="square" tIns="0">
            <a:noAutofit/>
          </a:bodyPr>
          <a:lstStyle/>
          <a:p>
            <a:pPr indent="0" lvl="0" marL="0" marR="0" rtl="0" algn="l">
              <a:lnSpc>
                <a:spcPct val="136000"/>
              </a:lnSpc>
              <a:spcBef>
                <a:spcPts val="0"/>
              </a:spcBef>
              <a:spcAft>
                <a:spcPts val="0"/>
              </a:spcAft>
              <a:buClr>
                <a:srgbClr val="006A00"/>
              </a:buClr>
              <a:buSzPts val="4800"/>
              <a:buFont typeface="Exo 2 SemiBold"/>
              <a:buNone/>
            </a:pPr>
            <a:r>
              <a:rPr b="0" i="0" lang="en-US" sz="4800" u="none" cap="none" strike="noStrike">
                <a:solidFill>
                  <a:srgbClr val="006A00"/>
                </a:solidFill>
                <a:latin typeface="Exo 2 SemiBold"/>
                <a:ea typeface="Exo 2 SemiBold"/>
                <a:cs typeface="Exo 2 SemiBold"/>
                <a:sym typeface="Exo 2 SemiBold"/>
              </a:rPr>
              <a:t>03</a:t>
            </a:r>
            <a:endParaRPr b="0" i="0" sz="4800" u="none" cap="none" strike="noStrike">
              <a:solidFill>
                <a:schemeClr val="dk1"/>
              </a:solidFill>
              <a:latin typeface="Calibri"/>
              <a:ea typeface="Calibri"/>
              <a:cs typeface="Calibri"/>
              <a:sym typeface="Calibri"/>
            </a:endParaRPr>
          </a:p>
        </p:txBody>
      </p:sp>
      <p:sp>
        <p:nvSpPr>
          <p:cNvPr id="70" name="Google Shape;70;p5"/>
          <p:cNvSpPr/>
          <p:nvPr/>
        </p:nvSpPr>
        <p:spPr>
          <a:xfrm>
            <a:off x="2409825" y="4024315"/>
            <a:ext cx="2733675" cy="1000125"/>
          </a:xfrm>
          <a:prstGeom prst="rect">
            <a:avLst/>
          </a:prstGeom>
          <a:noFill/>
          <a:ln>
            <a:noFill/>
          </a:ln>
        </p:spPr>
        <p:txBody>
          <a:bodyPr anchorCtr="0" anchor="t" bIns="0" lIns="0" spcFirstLastPara="1" rIns="0" wrap="square" tIns="0">
            <a:noAutofit/>
          </a:bodyPr>
          <a:lstStyle/>
          <a:p>
            <a:pPr indent="0" lvl="0" marL="0" marR="0" rtl="0" algn="l">
              <a:lnSpc>
                <a:spcPct val="112909"/>
              </a:lnSpc>
              <a:spcBef>
                <a:spcPts val="0"/>
              </a:spcBef>
              <a:spcAft>
                <a:spcPts val="0"/>
              </a:spcAft>
              <a:buClr>
                <a:srgbClr val="000000"/>
              </a:buClr>
              <a:buSzPts val="1650"/>
              <a:buFont typeface="Montserrat"/>
              <a:buNone/>
            </a:pPr>
            <a:r>
              <a:rPr b="0" i="0" lang="en-US" sz="1650" u="none" cap="none" strike="noStrike">
                <a:solidFill>
                  <a:srgbClr val="000000"/>
                </a:solidFill>
                <a:latin typeface="Montserrat"/>
                <a:ea typeface="Montserrat"/>
                <a:cs typeface="Montserrat"/>
                <a:sym typeface="Montserrat"/>
              </a:rPr>
              <a:t>Escrow Payments → builds trust, speeds up settlements</a:t>
            </a:r>
            <a:endParaRPr b="0" i="0" sz="1650" u="none" cap="none" strike="noStrike">
              <a:solidFill>
                <a:schemeClr val="dk1"/>
              </a:solidFill>
              <a:latin typeface="Calibri"/>
              <a:ea typeface="Calibri"/>
              <a:cs typeface="Calibri"/>
              <a:sym typeface="Calibri"/>
            </a:endParaRPr>
          </a:p>
        </p:txBody>
      </p:sp>
      <p:sp>
        <p:nvSpPr>
          <p:cNvPr id="71" name="Google Shape;71;p5"/>
          <p:cNvSpPr/>
          <p:nvPr/>
        </p:nvSpPr>
        <p:spPr>
          <a:xfrm>
            <a:off x="1052513" y="6376990"/>
            <a:ext cx="790575" cy="971550"/>
          </a:xfrm>
          <a:prstGeom prst="rect">
            <a:avLst/>
          </a:prstGeom>
          <a:noFill/>
          <a:ln>
            <a:noFill/>
          </a:ln>
        </p:spPr>
        <p:txBody>
          <a:bodyPr anchorCtr="0" anchor="ctr" bIns="0" lIns="0" spcFirstLastPara="1" rIns="0" wrap="square" tIns="0">
            <a:noAutofit/>
          </a:bodyPr>
          <a:lstStyle/>
          <a:p>
            <a:pPr indent="0" lvl="0" marL="0" marR="0" rtl="0" algn="l">
              <a:lnSpc>
                <a:spcPct val="136000"/>
              </a:lnSpc>
              <a:spcBef>
                <a:spcPts val="0"/>
              </a:spcBef>
              <a:spcAft>
                <a:spcPts val="0"/>
              </a:spcAft>
              <a:buClr>
                <a:srgbClr val="006A00"/>
              </a:buClr>
              <a:buSzPts val="4800"/>
              <a:buFont typeface="Exo 2 SemiBold"/>
              <a:buNone/>
            </a:pPr>
            <a:r>
              <a:rPr b="0" i="0" lang="en-US" sz="4800" u="none" cap="none" strike="noStrike">
                <a:solidFill>
                  <a:srgbClr val="006A00"/>
                </a:solidFill>
                <a:latin typeface="Exo 2 SemiBold"/>
                <a:ea typeface="Exo 2 SemiBold"/>
                <a:cs typeface="Exo 2 SemiBold"/>
                <a:sym typeface="Exo 2 SemiBold"/>
              </a:rPr>
              <a:t>05</a:t>
            </a:r>
            <a:endParaRPr b="0" i="0" sz="4800" u="none" cap="none" strike="noStrike">
              <a:solidFill>
                <a:schemeClr val="dk1"/>
              </a:solidFill>
              <a:latin typeface="Calibri"/>
              <a:ea typeface="Calibri"/>
              <a:cs typeface="Calibri"/>
              <a:sym typeface="Calibri"/>
            </a:endParaRPr>
          </a:p>
        </p:txBody>
      </p:sp>
      <p:sp>
        <p:nvSpPr>
          <p:cNvPr id="72" name="Google Shape;72;p5"/>
          <p:cNvSpPr/>
          <p:nvPr/>
        </p:nvSpPr>
        <p:spPr>
          <a:xfrm>
            <a:off x="2409825" y="6376990"/>
            <a:ext cx="2733675" cy="1000125"/>
          </a:xfrm>
          <a:prstGeom prst="rect">
            <a:avLst/>
          </a:prstGeom>
          <a:noFill/>
          <a:ln>
            <a:noFill/>
          </a:ln>
        </p:spPr>
        <p:txBody>
          <a:bodyPr anchorCtr="0" anchor="t" bIns="0" lIns="0" spcFirstLastPara="1" rIns="0" wrap="square" tIns="0">
            <a:noAutofit/>
          </a:bodyPr>
          <a:lstStyle/>
          <a:p>
            <a:pPr indent="0" lvl="0" marL="0" marR="0" rtl="0" algn="l">
              <a:lnSpc>
                <a:spcPct val="112909"/>
              </a:lnSpc>
              <a:spcBef>
                <a:spcPts val="0"/>
              </a:spcBef>
              <a:spcAft>
                <a:spcPts val="0"/>
              </a:spcAft>
              <a:buClr>
                <a:srgbClr val="000000"/>
              </a:buClr>
              <a:buSzPts val="1650"/>
              <a:buFont typeface="Montserrat"/>
              <a:buNone/>
            </a:pPr>
            <a:r>
              <a:rPr b="0" i="0" lang="en-US" sz="1650" u="none" cap="none" strike="noStrike">
                <a:solidFill>
                  <a:srgbClr val="000000"/>
                </a:solidFill>
                <a:latin typeface="Montserrat"/>
                <a:ea typeface="Montserrat"/>
                <a:cs typeface="Montserrat"/>
                <a:sym typeface="Montserrat"/>
              </a:rPr>
              <a:t>Digital Docs + Maintenance Logs → compliance &amp; reliability</a:t>
            </a:r>
            <a:endParaRPr b="0" i="0" sz="165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7" name="Shape 77"/>
        <p:cNvGrpSpPr/>
        <p:nvPr/>
      </p:nvGrpSpPr>
      <p:grpSpPr>
        <a:xfrm>
          <a:off x="0" y="0"/>
          <a:ext cx="0" cy="0"/>
          <a:chOff x="0" y="0"/>
          <a:chExt cx="0" cy="0"/>
        </a:xfrm>
      </p:grpSpPr>
      <p:pic>
        <p:nvPicPr>
          <p:cNvPr descr="preencoded.png" id="78" name="Google Shape;78;p6"/>
          <p:cNvPicPr preferRelativeResize="0"/>
          <p:nvPr/>
        </p:nvPicPr>
        <p:blipFill rotWithShape="1">
          <a:blip r:embed="rId3">
            <a:alphaModFix/>
          </a:blip>
          <a:srcRect b="0" l="0" r="0" t="0"/>
          <a:stretch/>
        </p:blipFill>
        <p:spPr>
          <a:xfrm>
            <a:off x="771525" y="4457700"/>
            <a:ext cx="6781800" cy="828675"/>
          </a:xfrm>
          <a:prstGeom prst="rect">
            <a:avLst/>
          </a:prstGeom>
          <a:noFill/>
          <a:ln>
            <a:noFill/>
          </a:ln>
        </p:spPr>
      </p:pic>
      <p:pic>
        <p:nvPicPr>
          <p:cNvPr descr="preencoded.png" id="79" name="Google Shape;79;p6"/>
          <p:cNvPicPr preferRelativeResize="0"/>
          <p:nvPr/>
        </p:nvPicPr>
        <p:blipFill rotWithShape="1">
          <a:blip r:embed="rId4">
            <a:alphaModFix/>
          </a:blip>
          <a:srcRect b="0" l="0" r="0" t="0"/>
          <a:stretch/>
        </p:blipFill>
        <p:spPr>
          <a:xfrm>
            <a:off x="8096250" y="4457700"/>
            <a:ext cx="4714875" cy="828675"/>
          </a:xfrm>
          <a:prstGeom prst="rect">
            <a:avLst/>
          </a:prstGeom>
          <a:noFill/>
          <a:ln>
            <a:noFill/>
          </a:ln>
        </p:spPr>
      </p:pic>
      <p:pic>
        <p:nvPicPr>
          <p:cNvPr descr="preencoded.png" id="80" name="Google Shape;80;p6"/>
          <p:cNvPicPr preferRelativeResize="0"/>
          <p:nvPr/>
        </p:nvPicPr>
        <p:blipFill rotWithShape="1">
          <a:blip r:embed="rId5">
            <a:alphaModFix/>
          </a:blip>
          <a:srcRect b="0" l="0" r="0" t="0"/>
          <a:stretch/>
        </p:blipFill>
        <p:spPr>
          <a:xfrm>
            <a:off x="13354050" y="4491788"/>
            <a:ext cx="4276725" cy="828675"/>
          </a:xfrm>
          <a:prstGeom prst="rect">
            <a:avLst/>
          </a:prstGeom>
          <a:noFill/>
          <a:ln>
            <a:noFill/>
          </a:ln>
        </p:spPr>
      </p:pic>
      <p:pic>
        <p:nvPicPr>
          <p:cNvPr descr="preencoded.png" id="81" name="Google Shape;81;p6"/>
          <p:cNvPicPr preferRelativeResize="0"/>
          <p:nvPr/>
        </p:nvPicPr>
        <p:blipFill rotWithShape="1">
          <a:blip r:embed="rId6">
            <a:alphaModFix/>
          </a:blip>
          <a:srcRect b="0" l="0" r="0" t="0"/>
          <a:stretch/>
        </p:blipFill>
        <p:spPr>
          <a:xfrm>
            <a:off x="6272213" y="7684500"/>
            <a:ext cx="5743575" cy="828675"/>
          </a:xfrm>
          <a:prstGeom prst="rect">
            <a:avLst/>
          </a:prstGeom>
          <a:noFill/>
          <a:ln>
            <a:noFill/>
          </a:ln>
        </p:spPr>
      </p:pic>
      <p:pic>
        <p:nvPicPr>
          <p:cNvPr descr="preencoded.png" id="82" name="Google Shape;82;p6"/>
          <p:cNvPicPr preferRelativeResize="0"/>
          <p:nvPr/>
        </p:nvPicPr>
        <p:blipFill rotWithShape="1">
          <a:blip r:embed="rId7">
            <a:alphaModFix/>
          </a:blip>
          <a:srcRect b="0" l="0" r="0" t="0"/>
          <a:stretch/>
        </p:blipFill>
        <p:spPr>
          <a:xfrm>
            <a:off x="771525" y="6105525"/>
            <a:ext cx="16840200" cy="828675"/>
          </a:xfrm>
          <a:prstGeom prst="rect">
            <a:avLst/>
          </a:prstGeom>
          <a:noFill/>
          <a:ln>
            <a:noFill/>
          </a:ln>
        </p:spPr>
      </p:pic>
      <p:pic>
        <p:nvPicPr>
          <p:cNvPr descr="preencoded.png" id="83" name="Google Shape;83;p6"/>
          <p:cNvPicPr preferRelativeResize="0"/>
          <p:nvPr/>
        </p:nvPicPr>
        <p:blipFill rotWithShape="1">
          <a:blip r:embed="rId8">
            <a:alphaModFix/>
          </a:blip>
          <a:srcRect b="0" l="0" r="0" t="0"/>
          <a:stretch/>
        </p:blipFill>
        <p:spPr>
          <a:xfrm>
            <a:off x="723900" y="504825"/>
            <a:ext cx="3438525" cy="1219200"/>
          </a:xfrm>
          <a:prstGeom prst="rect">
            <a:avLst/>
          </a:prstGeom>
          <a:noFill/>
          <a:ln>
            <a:noFill/>
          </a:ln>
        </p:spPr>
      </p:pic>
      <p:pic>
        <p:nvPicPr>
          <p:cNvPr descr="preencoded.png" id="84" name="Google Shape;84;p6"/>
          <p:cNvPicPr preferRelativeResize="0"/>
          <p:nvPr/>
        </p:nvPicPr>
        <p:blipFill rotWithShape="1">
          <a:blip r:embed="rId9">
            <a:alphaModFix/>
          </a:blip>
          <a:srcRect b="0" l="0" r="0" t="0"/>
          <a:stretch/>
        </p:blipFill>
        <p:spPr>
          <a:xfrm>
            <a:off x="7524750" y="4752529"/>
            <a:ext cx="590550" cy="219968"/>
          </a:xfrm>
          <a:prstGeom prst="rect">
            <a:avLst/>
          </a:prstGeom>
          <a:noFill/>
          <a:ln>
            <a:noFill/>
          </a:ln>
        </p:spPr>
      </p:pic>
      <p:pic>
        <p:nvPicPr>
          <p:cNvPr descr="preencoded.png" id="85" name="Google Shape;85;p6"/>
          <p:cNvPicPr preferRelativeResize="0"/>
          <p:nvPr/>
        </p:nvPicPr>
        <p:blipFill rotWithShape="1">
          <a:blip r:embed="rId10">
            <a:alphaModFix/>
          </a:blip>
          <a:srcRect b="0" l="0" r="0" t="0"/>
          <a:stretch/>
        </p:blipFill>
        <p:spPr>
          <a:xfrm>
            <a:off x="10429875" y="6414641"/>
            <a:ext cx="876300" cy="219968"/>
          </a:xfrm>
          <a:prstGeom prst="rect">
            <a:avLst/>
          </a:prstGeom>
          <a:noFill/>
          <a:ln>
            <a:noFill/>
          </a:ln>
        </p:spPr>
      </p:pic>
      <p:pic>
        <p:nvPicPr>
          <p:cNvPr descr="preencoded.png" id="86" name="Google Shape;86;p6"/>
          <p:cNvPicPr preferRelativeResize="0"/>
          <p:nvPr/>
        </p:nvPicPr>
        <p:blipFill rotWithShape="1">
          <a:blip r:embed="rId10">
            <a:alphaModFix/>
          </a:blip>
          <a:srcRect b="0" l="0" r="0" t="0"/>
          <a:stretch/>
        </p:blipFill>
        <p:spPr>
          <a:xfrm>
            <a:off x="6038850" y="6414641"/>
            <a:ext cx="876300" cy="219968"/>
          </a:xfrm>
          <a:prstGeom prst="rect">
            <a:avLst/>
          </a:prstGeom>
          <a:noFill/>
          <a:ln>
            <a:noFill/>
          </a:ln>
        </p:spPr>
      </p:pic>
      <p:pic>
        <p:nvPicPr>
          <p:cNvPr descr="preencoded.png" id="87" name="Google Shape;87;p6"/>
          <p:cNvPicPr preferRelativeResize="0"/>
          <p:nvPr/>
        </p:nvPicPr>
        <p:blipFill rotWithShape="1">
          <a:blip r:embed="rId9">
            <a:alphaModFix/>
          </a:blip>
          <a:srcRect b="0" l="0" r="0" t="0"/>
          <a:stretch/>
        </p:blipFill>
        <p:spPr>
          <a:xfrm>
            <a:off x="12763500" y="4752529"/>
            <a:ext cx="590550" cy="219968"/>
          </a:xfrm>
          <a:prstGeom prst="rect">
            <a:avLst/>
          </a:prstGeom>
          <a:noFill/>
          <a:ln>
            <a:noFill/>
          </a:ln>
        </p:spPr>
      </p:pic>
      <p:pic>
        <p:nvPicPr>
          <p:cNvPr descr="preencoded.png" id="88" name="Google Shape;88;p6"/>
          <p:cNvPicPr preferRelativeResize="0"/>
          <p:nvPr/>
        </p:nvPicPr>
        <p:blipFill rotWithShape="1">
          <a:blip r:embed="rId11">
            <a:alphaModFix/>
          </a:blip>
          <a:srcRect b="0" l="0" r="0" t="0"/>
          <a:stretch/>
        </p:blipFill>
        <p:spPr>
          <a:xfrm>
            <a:off x="16625440" y="5286375"/>
            <a:ext cx="219970" cy="819150"/>
          </a:xfrm>
          <a:prstGeom prst="rect">
            <a:avLst/>
          </a:prstGeom>
          <a:noFill/>
          <a:ln>
            <a:noFill/>
          </a:ln>
        </p:spPr>
      </p:pic>
      <p:sp>
        <p:nvSpPr>
          <p:cNvPr id="89" name="Google Shape;89;p6"/>
          <p:cNvSpPr/>
          <p:nvPr/>
        </p:nvSpPr>
        <p:spPr>
          <a:xfrm>
            <a:off x="1771650" y="2238375"/>
            <a:ext cx="14754225" cy="1104900"/>
          </a:xfrm>
          <a:prstGeom prst="rect">
            <a:avLst/>
          </a:prstGeom>
          <a:noFill/>
          <a:ln>
            <a:noFill/>
          </a:ln>
        </p:spPr>
        <p:txBody>
          <a:bodyPr anchorCtr="0" anchor="t" bIns="0" lIns="0" spcFirstLastPara="1" rIns="0" wrap="square" tIns="0">
            <a:noAutofit/>
          </a:bodyPr>
          <a:lstStyle/>
          <a:p>
            <a:pPr indent="0" lvl="0" marL="0" marR="0" rtl="0" algn="ctr">
              <a:lnSpc>
                <a:spcPct val="85986"/>
              </a:lnSpc>
              <a:spcBef>
                <a:spcPts val="0"/>
              </a:spcBef>
              <a:spcAft>
                <a:spcPts val="0"/>
              </a:spcAft>
              <a:buClr>
                <a:srgbClr val="006A00"/>
              </a:buClr>
              <a:buSzPts val="7200"/>
              <a:buFont typeface="Montserrat"/>
              <a:buNone/>
            </a:pPr>
            <a:r>
              <a:rPr b="1" i="0" lang="en-US" sz="7200" u="none" cap="none" strike="noStrike">
                <a:solidFill>
                  <a:srgbClr val="006A00"/>
                </a:solidFill>
                <a:latin typeface="Montserrat"/>
                <a:ea typeface="Montserrat"/>
                <a:cs typeface="Montserrat"/>
                <a:sym typeface="Montserrat"/>
              </a:rPr>
              <a:t>User Journey</a:t>
            </a:r>
            <a:endParaRPr b="0" i="0" sz="7200" u="none" cap="none" strike="noStrike">
              <a:solidFill>
                <a:schemeClr val="dk1"/>
              </a:solidFill>
              <a:latin typeface="Calibri"/>
              <a:ea typeface="Calibri"/>
              <a:cs typeface="Calibri"/>
              <a:sym typeface="Calibri"/>
            </a:endParaRPr>
          </a:p>
        </p:txBody>
      </p:sp>
      <p:sp>
        <p:nvSpPr>
          <p:cNvPr id="90" name="Google Shape;90;p6"/>
          <p:cNvSpPr/>
          <p:nvPr/>
        </p:nvSpPr>
        <p:spPr>
          <a:xfrm>
            <a:off x="962025" y="4591050"/>
            <a:ext cx="6400800" cy="561975"/>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Onboarding &amp; Registration</a:t>
            </a:r>
            <a:endParaRPr b="0" i="0" sz="3600" u="none" cap="none" strike="noStrike">
              <a:solidFill>
                <a:schemeClr val="dk1"/>
              </a:solidFill>
              <a:latin typeface="Calibri"/>
              <a:ea typeface="Calibri"/>
              <a:cs typeface="Calibri"/>
              <a:sym typeface="Calibri"/>
            </a:endParaRPr>
          </a:p>
        </p:txBody>
      </p:sp>
      <p:sp>
        <p:nvSpPr>
          <p:cNvPr id="91" name="Google Shape;91;p6"/>
          <p:cNvSpPr/>
          <p:nvPr/>
        </p:nvSpPr>
        <p:spPr>
          <a:xfrm>
            <a:off x="8315325" y="4591050"/>
            <a:ext cx="4276725" cy="561975"/>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Home/Dashboard</a:t>
            </a:r>
            <a:endParaRPr b="0" i="0" sz="3600" u="none" cap="none" strike="noStrike">
              <a:solidFill>
                <a:schemeClr val="dk1"/>
              </a:solidFill>
              <a:latin typeface="Calibri"/>
              <a:ea typeface="Calibri"/>
              <a:cs typeface="Calibri"/>
              <a:sym typeface="Calibri"/>
            </a:endParaRPr>
          </a:p>
        </p:txBody>
      </p:sp>
      <p:sp>
        <p:nvSpPr>
          <p:cNvPr id="92" name="Google Shape;92;p6"/>
          <p:cNvSpPr/>
          <p:nvPr/>
        </p:nvSpPr>
        <p:spPr>
          <a:xfrm>
            <a:off x="13525500" y="4559938"/>
            <a:ext cx="4019700" cy="692400"/>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lang="en-US" sz="3600">
                <a:solidFill>
                  <a:srgbClr val="006A00"/>
                </a:solidFill>
                <a:latin typeface="Montserrat Medium"/>
                <a:ea typeface="Montserrat Medium"/>
                <a:cs typeface="Montserrat Medium"/>
                <a:sym typeface="Montserrat Medium"/>
              </a:rPr>
              <a:t>Create an Order</a:t>
            </a:r>
            <a:endParaRPr b="0" i="0" sz="3600" u="none" cap="none" strike="noStrike">
              <a:solidFill>
                <a:schemeClr val="dk1"/>
              </a:solidFill>
              <a:latin typeface="Calibri"/>
              <a:ea typeface="Calibri"/>
              <a:cs typeface="Calibri"/>
              <a:sym typeface="Calibri"/>
            </a:endParaRPr>
          </a:p>
        </p:txBody>
      </p:sp>
      <p:sp>
        <p:nvSpPr>
          <p:cNvPr id="93" name="Google Shape;93;p6"/>
          <p:cNvSpPr/>
          <p:nvPr/>
        </p:nvSpPr>
        <p:spPr>
          <a:xfrm>
            <a:off x="6477000" y="7817850"/>
            <a:ext cx="5334000" cy="561900"/>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Order History &amp; Profile</a:t>
            </a:r>
            <a:endParaRPr b="0" i="0" sz="3600" u="none" cap="none" strike="noStrike">
              <a:solidFill>
                <a:schemeClr val="dk1"/>
              </a:solidFill>
              <a:latin typeface="Calibri"/>
              <a:ea typeface="Calibri"/>
              <a:cs typeface="Calibri"/>
              <a:sym typeface="Calibri"/>
            </a:endParaRPr>
          </a:p>
        </p:txBody>
      </p:sp>
      <p:sp>
        <p:nvSpPr>
          <p:cNvPr id="94" name="Google Shape;94;p6"/>
          <p:cNvSpPr/>
          <p:nvPr/>
        </p:nvSpPr>
        <p:spPr>
          <a:xfrm>
            <a:off x="990600" y="6238875"/>
            <a:ext cx="4876800" cy="561975"/>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Delivery &amp; Feedback</a:t>
            </a:r>
            <a:endParaRPr b="0" i="0" sz="3600" u="none" cap="none" strike="noStrike">
              <a:solidFill>
                <a:schemeClr val="dk1"/>
              </a:solidFill>
              <a:latin typeface="Calibri"/>
              <a:ea typeface="Calibri"/>
              <a:cs typeface="Calibri"/>
              <a:sym typeface="Calibri"/>
            </a:endParaRPr>
          </a:p>
        </p:txBody>
      </p:sp>
      <p:sp>
        <p:nvSpPr>
          <p:cNvPr id="95" name="Google Shape;95;p6"/>
          <p:cNvSpPr/>
          <p:nvPr/>
        </p:nvSpPr>
        <p:spPr>
          <a:xfrm>
            <a:off x="7115175" y="6238875"/>
            <a:ext cx="3143250" cy="561975"/>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Live Tracking</a:t>
            </a:r>
            <a:endParaRPr b="0" i="0" sz="3600" u="none" cap="none" strike="noStrike">
              <a:solidFill>
                <a:schemeClr val="dk1"/>
              </a:solidFill>
              <a:latin typeface="Calibri"/>
              <a:ea typeface="Calibri"/>
              <a:cs typeface="Calibri"/>
              <a:sym typeface="Calibri"/>
            </a:endParaRPr>
          </a:p>
        </p:txBody>
      </p:sp>
      <p:sp>
        <p:nvSpPr>
          <p:cNvPr id="96" name="Google Shape;96;p6"/>
          <p:cNvSpPr/>
          <p:nvPr/>
        </p:nvSpPr>
        <p:spPr>
          <a:xfrm>
            <a:off x="11496675" y="6238875"/>
            <a:ext cx="5924550" cy="561975"/>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Payment &amp; Confirmation</a:t>
            </a:r>
            <a:endParaRPr b="0" i="0" sz="3600" u="none" cap="none" strike="noStrike">
              <a:solidFill>
                <a:schemeClr val="dk1"/>
              </a:solidFill>
              <a:latin typeface="Calibri"/>
              <a:ea typeface="Calibri"/>
              <a:cs typeface="Calibri"/>
              <a:sym typeface="Calibri"/>
            </a:endParaRPr>
          </a:p>
        </p:txBody>
      </p:sp>
      <p:pic>
        <p:nvPicPr>
          <p:cNvPr descr="preencoded.png" id="97" name="Google Shape;97;p6"/>
          <p:cNvPicPr preferRelativeResize="0"/>
          <p:nvPr/>
        </p:nvPicPr>
        <p:blipFill rotWithShape="1">
          <a:blip r:embed="rId11">
            <a:alphaModFix/>
          </a:blip>
          <a:srcRect b="0" l="0" r="0" t="0"/>
          <a:stretch/>
        </p:blipFill>
        <p:spPr>
          <a:xfrm rot="-5400000">
            <a:off x="5664121" y="7628496"/>
            <a:ext cx="219968" cy="996389"/>
          </a:xfrm>
          <a:prstGeom prst="rect">
            <a:avLst/>
          </a:prstGeom>
          <a:noFill/>
          <a:ln>
            <a:noFill/>
          </a:ln>
        </p:spPr>
      </p:pic>
      <p:sp>
        <p:nvSpPr>
          <p:cNvPr id="98" name="Google Shape;98;p6"/>
          <p:cNvSpPr/>
          <p:nvPr/>
        </p:nvSpPr>
        <p:spPr>
          <a:xfrm>
            <a:off x="3270850" y="6934200"/>
            <a:ext cx="2028157" cy="1188880"/>
          </a:xfrm>
          <a:custGeom>
            <a:rect b="b" l="l" r="r" t="t"/>
            <a:pathLst>
              <a:path extrusionOk="0" h="52892" w="51323">
                <a:moveTo>
                  <a:pt x="51323" y="52892"/>
                </a:moveTo>
                <a:lnTo>
                  <a:pt x="0" y="52892"/>
                </a:lnTo>
                <a:lnTo>
                  <a:pt x="0" y="0"/>
                </a:lnTo>
              </a:path>
            </a:pathLst>
          </a:custGeom>
          <a:noFill/>
          <a:ln cap="flat" cmpd="sng" w="38100">
            <a:solidFill>
              <a:srgbClr val="016A00"/>
            </a:solidFill>
            <a:prstDash val="solid"/>
            <a:round/>
            <a:headEnd len="med" w="med" type="none"/>
            <a:tailEnd len="med" w="med" type="none"/>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3" name="Shape 103"/>
        <p:cNvGrpSpPr/>
        <p:nvPr/>
      </p:nvGrpSpPr>
      <p:grpSpPr>
        <a:xfrm>
          <a:off x="0" y="0"/>
          <a:ext cx="0" cy="0"/>
          <a:chOff x="0" y="0"/>
          <a:chExt cx="0" cy="0"/>
        </a:xfrm>
      </p:grpSpPr>
      <p:pic>
        <p:nvPicPr>
          <p:cNvPr descr="preencoded.png" id="104" name="Google Shape;104;p7"/>
          <p:cNvPicPr preferRelativeResize="0"/>
          <p:nvPr/>
        </p:nvPicPr>
        <p:blipFill rotWithShape="1">
          <a:blip r:embed="rId3">
            <a:alphaModFix/>
          </a:blip>
          <a:srcRect b="0" l="0" r="0" t="0"/>
          <a:stretch/>
        </p:blipFill>
        <p:spPr>
          <a:xfrm>
            <a:off x="723900" y="504825"/>
            <a:ext cx="3438525" cy="1219200"/>
          </a:xfrm>
          <a:prstGeom prst="rect">
            <a:avLst/>
          </a:prstGeom>
          <a:noFill/>
          <a:ln>
            <a:noFill/>
          </a:ln>
        </p:spPr>
      </p:pic>
      <p:pic>
        <p:nvPicPr>
          <p:cNvPr descr="preencoded.png" id="105" name="Google Shape;105;p7"/>
          <p:cNvPicPr preferRelativeResize="0"/>
          <p:nvPr/>
        </p:nvPicPr>
        <p:blipFill rotWithShape="1">
          <a:blip r:embed="rId4">
            <a:alphaModFix/>
          </a:blip>
          <a:srcRect b="0" l="0" r="0" t="0"/>
          <a:stretch/>
        </p:blipFill>
        <p:spPr>
          <a:xfrm>
            <a:off x="771525" y="4457700"/>
            <a:ext cx="6781800" cy="828675"/>
          </a:xfrm>
          <a:prstGeom prst="rect">
            <a:avLst/>
          </a:prstGeom>
          <a:noFill/>
          <a:ln>
            <a:noFill/>
          </a:ln>
        </p:spPr>
      </p:pic>
      <p:pic>
        <p:nvPicPr>
          <p:cNvPr descr="preencoded.png" id="106" name="Google Shape;106;p7"/>
          <p:cNvPicPr preferRelativeResize="0"/>
          <p:nvPr/>
        </p:nvPicPr>
        <p:blipFill rotWithShape="1">
          <a:blip r:embed="rId5">
            <a:alphaModFix/>
          </a:blip>
          <a:srcRect b="0" l="0" r="0" t="0"/>
          <a:stretch/>
        </p:blipFill>
        <p:spPr>
          <a:xfrm>
            <a:off x="8096250" y="4457700"/>
            <a:ext cx="4714875" cy="828675"/>
          </a:xfrm>
          <a:prstGeom prst="rect">
            <a:avLst/>
          </a:prstGeom>
          <a:noFill/>
          <a:ln>
            <a:noFill/>
          </a:ln>
        </p:spPr>
      </p:pic>
      <p:pic>
        <p:nvPicPr>
          <p:cNvPr descr="preencoded.png" id="107" name="Google Shape;107;p7"/>
          <p:cNvPicPr preferRelativeResize="0"/>
          <p:nvPr/>
        </p:nvPicPr>
        <p:blipFill rotWithShape="1">
          <a:blip r:embed="rId6">
            <a:alphaModFix/>
          </a:blip>
          <a:srcRect b="0" l="0" r="0" t="0"/>
          <a:stretch/>
        </p:blipFill>
        <p:spPr>
          <a:xfrm>
            <a:off x="13354050" y="4215275"/>
            <a:ext cx="4362450" cy="1347325"/>
          </a:xfrm>
          <a:prstGeom prst="rect">
            <a:avLst/>
          </a:prstGeom>
          <a:noFill/>
          <a:ln>
            <a:noFill/>
          </a:ln>
        </p:spPr>
      </p:pic>
      <p:pic>
        <p:nvPicPr>
          <p:cNvPr descr="preencoded.png" id="108" name="Google Shape;108;p7"/>
          <p:cNvPicPr preferRelativeResize="0"/>
          <p:nvPr/>
        </p:nvPicPr>
        <p:blipFill rotWithShape="1">
          <a:blip r:embed="rId7">
            <a:alphaModFix/>
          </a:blip>
          <a:srcRect b="0" l="0" r="0" t="0"/>
          <a:stretch/>
        </p:blipFill>
        <p:spPr>
          <a:xfrm>
            <a:off x="3009900" y="6267450"/>
            <a:ext cx="3667125" cy="828675"/>
          </a:xfrm>
          <a:prstGeom prst="rect">
            <a:avLst/>
          </a:prstGeom>
          <a:noFill/>
          <a:ln>
            <a:noFill/>
          </a:ln>
        </p:spPr>
      </p:pic>
      <p:pic>
        <p:nvPicPr>
          <p:cNvPr descr="preencoded.png" id="109" name="Google Shape;109;p7"/>
          <p:cNvPicPr preferRelativeResize="0"/>
          <p:nvPr/>
        </p:nvPicPr>
        <p:blipFill rotWithShape="1">
          <a:blip r:embed="rId8">
            <a:alphaModFix/>
          </a:blip>
          <a:srcRect b="0" l="0" r="0" t="0"/>
          <a:stretch/>
        </p:blipFill>
        <p:spPr>
          <a:xfrm>
            <a:off x="7239000" y="8039100"/>
            <a:ext cx="3810000" cy="828675"/>
          </a:xfrm>
          <a:prstGeom prst="rect">
            <a:avLst/>
          </a:prstGeom>
          <a:noFill/>
          <a:ln>
            <a:noFill/>
          </a:ln>
        </p:spPr>
      </p:pic>
      <p:pic>
        <p:nvPicPr>
          <p:cNvPr descr="preencoded.png" id="110" name="Google Shape;110;p7"/>
          <p:cNvPicPr preferRelativeResize="0"/>
          <p:nvPr/>
        </p:nvPicPr>
        <p:blipFill rotWithShape="1">
          <a:blip r:embed="rId9">
            <a:alphaModFix/>
          </a:blip>
          <a:srcRect b="0" l="0" r="0" t="0"/>
          <a:stretch/>
        </p:blipFill>
        <p:spPr>
          <a:xfrm>
            <a:off x="7448550" y="6257925"/>
            <a:ext cx="8972550" cy="828675"/>
          </a:xfrm>
          <a:prstGeom prst="rect">
            <a:avLst/>
          </a:prstGeom>
          <a:noFill/>
          <a:ln>
            <a:noFill/>
          </a:ln>
        </p:spPr>
      </p:pic>
      <p:pic>
        <p:nvPicPr>
          <p:cNvPr descr="preencoded.png" id="111" name="Google Shape;111;p7"/>
          <p:cNvPicPr preferRelativeResize="0"/>
          <p:nvPr/>
        </p:nvPicPr>
        <p:blipFill rotWithShape="1">
          <a:blip r:embed="rId10">
            <a:alphaModFix/>
          </a:blip>
          <a:srcRect b="0" l="0" r="0" t="0"/>
          <a:stretch/>
        </p:blipFill>
        <p:spPr>
          <a:xfrm>
            <a:off x="7524750" y="4752529"/>
            <a:ext cx="590550" cy="219968"/>
          </a:xfrm>
          <a:prstGeom prst="rect">
            <a:avLst/>
          </a:prstGeom>
          <a:noFill/>
          <a:ln>
            <a:noFill/>
          </a:ln>
        </p:spPr>
      </p:pic>
      <p:pic>
        <p:nvPicPr>
          <p:cNvPr descr="preencoded.png" id="112" name="Google Shape;112;p7"/>
          <p:cNvPicPr preferRelativeResize="0"/>
          <p:nvPr/>
        </p:nvPicPr>
        <p:blipFill rotWithShape="1">
          <a:blip r:embed="rId11">
            <a:alphaModFix/>
          </a:blip>
          <a:srcRect b="0" l="0" r="0" t="0"/>
          <a:stretch/>
        </p:blipFill>
        <p:spPr>
          <a:xfrm>
            <a:off x="13430463" y="6567050"/>
            <a:ext cx="809413" cy="219950"/>
          </a:xfrm>
          <a:prstGeom prst="rect">
            <a:avLst/>
          </a:prstGeom>
          <a:noFill/>
          <a:ln>
            <a:noFill/>
          </a:ln>
        </p:spPr>
      </p:pic>
      <p:pic>
        <p:nvPicPr>
          <p:cNvPr descr="preencoded.png" id="113" name="Google Shape;113;p7"/>
          <p:cNvPicPr preferRelativeResize="0"/>
          <p:nvPr/>
        </p:nvPicPr>
        <p:blipFill rotWithShape="1">
          <a:blip r:embed="rId12">
            <a:alphaModFix/>
          </a:blip>
          <a:srcRect b="0" l="0" r="0" t="0"/>
          <a:stretch/>
        </p:blipFill>
        <p:spPr>
          <a:xfrm>
            <a:off x="9886950" y="6567041"/>
            <a:ext cx="828675" cy="219968"/>
          </a:xfrm>
          <a:prstGeom prst="rect">
            <a:avLst/>
          </a:prstGeom>
          <a:noFill/>
          <a:ln>
            <a:noFill/>
          </a:ln>
        </p:spPr>
      </p:pic>
      <p:pic>
        <p:nvPicPr>
          <p:cNvPr descr="preencoded.png" id="114" name="Google Shape;114;p7"/>
          <p:cNvPicPr preferRelativeResize="0"/>
          <p:nvPr/>
        </p:nvPicPr>
        <p:blipFill rotWithShape="1">
          <a:blip r:embed="rId10">
            <a:alphaModFix/>
          </a:blip>
          <a:srcRect b="0" l="0" r="0" t="0"/>
          <a:stretch/>
        </p:blipFill>
        <p:spPr>
          <a:xfrm>
            <a:off x="12763500" y="4752529"/>
            <a:ext cx="590550" cy="219968"/>
          </a:xfrm>
          <a:prstGeom prst="rect">
            <a:avLst/>
          </a:prstGeom>
          <a:noFill/>
          <a:ln>
            <a:noFill/>
          </a:ln>
        </p:spPr>
      </p:pic>
      <p:pic>
        <p:nvPicPr>
          <p:cNvPr descr="preencoded.png" id="115" name="Google Shape;115;p7"/>
          <p:cNvPicPr preferRelativeResize="0"/>
          <p:nvPr/>
        </p:nvPicPr>
        <p:blipFill rotWithShape="1">
          <a:blip r:embed="rId13">
            <a:alphaModFix/>
          </a:blip>
          <a:srcRect b="0" l="0" r="0" t="0"/>
          <a:stretch/>
        </p:blipFill>
        <p:spPr>
          <a:xfrm>
            <a:off x="15330050" y="5562600"/>
            <a:ext cx="219950" cy="695325"/>
          </a:xfrm>
          <a:prstGeom prst="rect">
            <a:avLst/>
          </a:prstGeom>
          <a:noFill/>
          <a:ln>
            <a:noFill/>
          </a:ln>
        </p:spPr>
      </p:pic>
      <p:pic>
        <p:nvPicPr>
          <p:cNvPr descr="preencoded.png" id="116" name="Google Shape;116;p7"/>
          <p:cNvPicPr preferRelativeResize="0"/>
          <p:nvPr/>
        </p:nvPicPr>
        <p:blipFill rotWithShape="1">
          <a:blip r:embed="rId14">
            <a:alphaModFix/>
          </a:blip>
          <a:srcRect b="0" l="0" r="0" t="0"/>
          <a:stretch/>
        </p:blipFill>
        <p:spPr>
          <a:xfrm>
            <a:off x="6677025" y="6567041"/>
            <a:ext cx="819150" cy="219968"/>
          </a:xfrm>
          <a:prstGeom prst="rect">
            <a:avLst/>
          </a:prstGeom>
          <a:noFill/>
          <a:ln>
            <a:noFill/>
          </a:ln>
        </p:spPr>
      </p:pic>
      <p:pic>
        <p:nvPicPr>
          <p:cNvPr descr="preencoded.png" id="117" name="Google Shape;117;p7"/>
          <p:cNvPicPr preferRelativeResize="0"/>
          <p:nvPr/>
        </p:nvPicPr>
        <p:blipFill rotWithShape="1">
          <a:blip r:embed="rId15">
            <a:alphaModFix/>
          </a:blip>
          <a:srcRect b="0" l="0" r="0" t="0"/>
          <a:stretch/>
        </p:blipFill>
        <p:spPr>
          <a:xfrm rot="-5400000">
            <a:off x="6726815" y="8020875"/>
            <a:ext cx="219970" cy="819150"/>
          </a:xfrm>
          <a:prstGeom prst="rect">
            <a:avLst/>
          </a:prstGeom>
          <a:noFill/>
          <a:ln>
            <a:noFill/>
          </a:ln>
        </p:spPr>
      </p:pic>
      <p:sp>
        <p:nvSpPr>
          <p:cNvPr id="118" name="Google Shape;118;p7"/>
          <p:cNvSpPr/>
          <p:nvPr/>
        </p:nvSpPr>
        <p:spPr>
          <a:xfrm>
            <a:off x="1771650" y="2238375"/>
            <a:ext cx="14754225" cy="1104900"/>
          </a:xfrm>
          <a:prstGeom prst="rect">
            <a:avLst/>
          </a:prstGeom>
          <a:noFill/>
          <a:ln>
            <a:noFill/>
          </a:ln>
        </p:spPr>
        <p:txBody>
          <a:bodyPr anchorCtr="0" anchor="t" bIns="0" lIns="0" spcFirstLastPara="1" rIns="0" wrap="square" tIns="0">
            <a:noAutofit/>
          </a:bodyPr>
          <a:lstStyle/>
          <a:p>
            <a:pPr indent="0" lvl="0" marL="0" marR="0" rtl="0" algn="ctr">
              <a:lnSpc>
                <a:spcPct val="85986"/>
              </a:lnSpc>
              <a:spcBef>
                <a:spcPts val="0"/>
              </a:spcBef>
              <a:spcAft>
                <a:spcPts val="0"/>
              </a:spcAft>
              <a:buClr>
                <a:srgbClr val="006A00"/>
              </a:buClr>
              <a:buSzPts val="7200"/>
              <a:buFont typeface="Montserrat"/>
              <a:buNone/>
            </a:pPr>
            <a:r>
              <a:rPr b="1" i="0" lang="en-US" sz="7200" u="none" cap="none" strike="noStrike">
                <a:solidFill>
                  <a:srgbClr val="006A00"/>
                </a:solidFill>
                <a:latin typeface="Montserrat"/>
                <a:ea typeface="Montserrat"/>
                <a:cs typeface="Montserrat"/>
                <a:sym typeface="Montserrat"/>
              </a:rPr>
              <a:t>Driver Journey</a:t>
            </a:r>
            <a:endParaRPr b="0" i="0" sz="7200" u="none" cap="none" strike="noStrike">
              <a:solidFill>
                <a:schemeClr val="dk1"/>
              </a:solidFill>
              <a:latin typeface="Calibri"/>
              <a:ea typeface="Calibri"/>
              <a:cs typeface="Calibri"/>
              <a:sym typeface="Calibri"/>
            </a:endParaRPr>
          </a:p>
        </p:txBody>
      </p:sp>
      <p:sp>
        <p:nvSpPr>
          <p:cNvPr id="119" name="Google Shape;119;p7"/>
          <p:cNvSpPr/>
          <p:nvPr/>
        </p:nvSpPr>
        <p:spPr>
          <a:xfrm>
            <a:off x="962025" y="4591050"/>
            <a:ext cx="6400800" cy="561975"/>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i="0" lang="en-US" sz="3300" u="none" cap="none" strike="noStrike">
                <a:solidFill>
                  <a:srgbClr val="006A00"/>
                </a:solidFill>
                <a:latin typeface="Montserrat Medium"/>
                <a:ea typeface="Montserrat Medium"/>
                <a:cs typeface="Montserrat Medium"/>
                <a:sym typeface="Montserrat Medium"/>
              </a:rPr>
              <a:t>Onboarding &amp; Registration</a:t>
            </a:r>
            <a:endParaRPr i="0" sz="3300" u="none" cap="none" strike="noStrike">
              <a:solidFill>
                <a:schemeClr val="dk1"/>
              </a:solidFill>
              <a:latin typeface="Montserrat Medium"/>
              <a:ea typeface="Montserrat Medium"/>
              <a:cs typeface="Montserrat Medium"/>
              <a:sym typeface="Montserrat Medium"/>
            </a:endParaRPr>
          </a:p>
        </p:txBody>
      </p:sp>
      <p:sp>
        <p:nvSpPr>
          <p:cNvPr id="120" name="Google Shape;120;p7"/>
          <p:cNvSpPr/>
          <p:nvPr/>
        </p:nvSpPr>
        <p:spPr>
          <a:xfrm>
            <a:off x="8315325" y="4591050"/>
            <a:ext cx="4276725" cy="561975"/>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i="0" lang="en-US" sz="3300" u="none" cap="none" strike="noStrike">
                <a:solidFill>
                  <a:srgbClr val="006A00"/>
                </a:solidFill>
                <a:latin typeface="Montserrat Medium"/>
                <a:ea typeface="Montserrat Medium"/>
                <a:cs typeface="Montserrat Medium"/>
                <a:sym typeface="Montserrat Medium"/>
              </a:rPr>
              <a:t>Home/Dashboard</a:t>
            </a:r>
            <a:endParaRPr i="0" sz="3300" u="none" cap="none" strike="noStrike">
              <a:solidFill>
                <a:schemeClr val="dk1"/>
              </a:solidFill>
              <a:latin typeface="Montserrat Medium"/>
              <a:ea typeface="Montserrat Medium"/>
              <a:cs typeface="Montserrat Medium"/>
              <a:sym typeface="Montserrat Medium"/>
            </a:endParaRPr>
          </a:p>
        </p:txBody>
      </p:sp>
      <p:sp>
        <p:nvSpPr>
          <p:cNvPr id="121" name="Google Shape;121;p7"/>
          <p:cNvSpPr/>
          <p:nvPr/>
        </p:nvSpPr>
        <p:spPr>
          <a:xfrm>
            <a:off x="13525500" y="4371975"/>
            <a:ext cx="4181400" cy="838200"/>
          </a:xfrm>
          <a:prstGeom prst="rect">
            <a:avLst/>
          </a:prstGeom>
          <a:noFill/>
          <a:ln>
            <a:noFill/>
          </a:ln>
        </p:spPr>
        <p:txBody>
          <a:bodyPr anchorCtr="0" anchor="t" bIns="0" lIns="0" spcFirstLastPara="1" rIns="0" wrap="square" tIns="0">
            <a:noAutofit/>
          </a:bodyPr>
          <a:lstStyle/>
          <a:p>
            <a:pPr indent="0" lvl="0" marL="0" marR="0" rtl="0" algn="ctr">
              <a:lnSpc>
                <a:spcPct val="86222"/>
              </a:lnSpc>
              <a:spcBef>
                <a:spcPts val="0"/>
              </a:spcBef>
              <a:spcAft>
                <a:spcPts val="0"/>
              </a:spcAft>
              <a:buClr>
                <a:srgbClr val="006A00"/>
              </a:buClr>
              <a:buSzPts val="2700"/>
              <a:buFont typeface="Montserrat Medium"/>
              <a:buNone/>
            </a:pPr>
            <a:r>
              <a:rPr b="0" i="0" lang="en-US" sz="2700" u="none" cap="none" strike="noStrike">
                <a:solidFill>
                  <a:srgbClr val="006A00"/>
                </a:solidFill>
                <a:latin typeface="Montserrat Medium"/>
                <a:ea typeface="Montserrat Medium"/>
                <a:cs typeface="Montserrat Medium"/>
                <a:sym typeface="Montserrat Medium"/>
              </a:rPr>
              <a:t>Accept a Request/Browse Marketplace</a:t>
            </a:r>
            <a:endParaRPr b="0" i="0" sz="2700" u="none" cap="none" strike="noStrike">
              <a:solidFill>
                <a:schemeClr val="dk1"/>
              </a:solidFill>
              <a:latin typeface="Calibri"/>
              <a:ea typeface="Calibri"/>
              <a:cs typeface="Calibri"/>
              <a:sym typeface="Calibri"/>
            </a:endParaRPr>
          </a:p>
        </p:txBody>
      </p:sp>
      <p:sp>
        <p:nvSpPr>
          <p:cNvPr id="122" name="Google Shape;122;p7"/>
          <p:cNvSpPr/>
          <p:nvPr/>
        </p:nvSpPr>
        <p:spPr>
          <a:xfrm>
            <a:off x="3248025" y="6400800"/>
            <a:ext cx="3190800" cy="561900"/>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Post-Delivery</a:t>
            </a:r>
            <a:endParaRPr b="0" i="0" sz="3600" u="none" cap="none" strike="noStrike">
              <a:solidFill>
                <a:schemeClr val="dk1"/>
              </a:solidFill>
              <a:latin typeface="Calibri"/>
              <a:ea typeface="Calibri"/>
              <a:cs typeface="Calibri"/>
              <a:sym typeface="Calibri"/>
            </a:endParaRPr>
          </a:p>
        </p:txBody>
      </p:sp>
      <p:sp>
        <p:nvSpPr>
          <p:cNvPr id="123" name="Google Shape;123;p7"/>
          <p:cNvSpPr/>
          <p:nvPr/>
        </p:nvSpPr>
        <p:spPr>
          <a:xfrm>
            <a:off x="7472400" y="8172450"/>
            <a:ext cx="3343200" cy="561900"/>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Profile &amp; Tools</a:t>
            </a:r>
            <a:endParaRPr b="0" i="0" sz="3600" u="none" cap="none" strike="noStrike">
              <a:solidFill>
                <a:schemeClr val="dk1"/>
              </a:solidFill>
              <a:latin typeface="Calibri"/>
              <a:ea typeface="Calibri"/>
              <a:cs typeface="Calibri"/>
              <a:sym typeface="Calibri"/>
            </a:endParaRPr>
          </a:p>
        </p:txBody>
      </p:sp>
      <p:sp>
        <p:nvSpPr>
          <p:cNvPr id="124" name="Google Shape;124;p7"/>
          <p:cNvSpPr/>
          <p:nvPr/>
        </p:nvSpPr>
        <p:spPr>
          <a:xfrm>
            <a:off x="7705725" y="6391275"/>
            <a:ext cx="1952700" cy="561900"/>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Delivery</a:t>
            </a:r>
            <a:endParaRPr b="0" i="0" sz="3600" u="none" cap="none" strike="noStrike">
              <a:solidFill>
                <a:schemeClr val="dk1"/>
              </a:solidFill>
              <a:latin typeface="Calibri"/>
              <a:ea typeface="Calibri"/>
              <a:cs typeface="Calibri"/>
              <a:sym typeface="Calibri"/>
            </a:endParaRPr>
          </a:p>
        </p:txBody>
      </p:sp>
      <p:sp>
        <p:nvSpPr>
          <p:cNvPr id="125" name="Google Shape;125;p7"/>
          <p:cNvSpPr/>
          <p:nvPr/>
        </p:nvSpPr>
        <p:spPr>
          <a:xfrm>
            <a:off x="10972800" y="6391275"/>
            <a:ext cx="2209800" cy="561900"/>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In Transit</a:t>
            </a:r>
            <a:endParaRPr b="0" i="0" sz="3600" u="none" cap="none" strike="noStrike">
              <a:solidFill>
                <a:schemeClr val="dk1"/>
              </a:solidFill>
              <a:latin typeface="Calibri"/>
              <a:ea typeface="Calibri"/>
              <a:cs typeface="Calibri"/>
              <a:sym typeface="Calibri"/>
            </a:endParaRPr>
          </a:p>
        </p:txBody>
      </p:sp>
      <p:sp>
        <p:nvSpPr>
          <p:cNvPr id="126" name="Google Shape;126;p7"/>
          <p:cNvSpPr/>
          <p:nvPr/>
        </p:nvSpPr>
        <p:spPr>
          <a:xfrm>
            <a:off x="14487525" y="6391275"/>
            <a:ext cx="1676400" cy="561900"/>
          </a:xfrm>
          <a:prstGeom prst="rect">
            <a:avLst/>
          </a:prstGeom>
          <a:noFill/>
          <a:ln>
            <a:noFill/>
          </a:ln>
        </p:spPr>
        <p:txBody>
          <a:bodyPr anchorCtr="0" anchor="t" bIns="0" lIns="0" spcFirstLastPara="1" rIns="0" wrap="square" tIns="0">
            <a:noAutofit/>
          </a:bodyPr>
          <a:lstStyle/>
          <a:p>
            <a:pPr indent="0" lvl="0" marL="0" marR="0" rtl="0" algn="ctr">
              <a:lnSpc>
                <a:spcPct val="86722"/>
              </a:lnSpc>
              <a:spcBef>
                <a:spcPts val="0"/>
              </a:spcBef>
              <a:spcAft>
                <a:spcPts val="0"/>
              </a:spcAft>
              <a:buClr>
                <a:srgbClr val="006A00"/>
              </a:buClr>
              <a:buSzPts val="3600"/>
              <a:buFont typeface="Montserrat Medium"/>
              <a:buNone/>
            </a:pPr>
            <a:r>
              <a:rPr b="0" i="0" lang="en-US" sz="3600" u="none" cap="none" strike="noStrike">
                <a:solidFill>
                  <a:srgbClr val="006A00"/>
                </a:solidFill>
                <a:latin typeface="Montserrat Medium"/>
                <a:ea typeface="Montserrat Medium"/>
                <a:cs typeface="Montserrat Medium"/>
                <a:sym typeface="Montserrat Medium"/>
              </a:rPr>
              <a:t>Pickup</a:t>
            </a:r>
            <a:endParaRPr b="0" i="0" sz="3600" u="none" cap="none" strike="noStrike">
              <a:solidFill>
                <a:schemeClr val="dk1"/>
              </a:solidFill>
              <a:latin typeface="Calibri"/>
              <a:ea typeface="Calibri"/>
              <a:cs typeface="Calibri"/>
              <a:sym typeface="Calibri"/>
            </a:endParaRPr>
          </a:p>
        </p:txBody>
      </p:sp>
      <p:sp>
        <p:nvSpPr>
          <p:cNvPr id="127" name="Google Shape;127;p7"/>
          <p:cNvSpPr/>
          <p:nvPr/>
        </p:nvSpPr>
        <p:spPr>
          <a:xfrm>
            <a:off x="5154700" y="7104525"/>
            <a:ext cx="1283075" cy="1322300"/>
          </a:xfrm>
          <a:custGeom>
            <a:rect b="b" l="l" r="r" t="t"/>
            <a:pathLst>
              <a:path extrusionOk="0" h="52892" w="51323">
                <a:moveTo>
                  <a:pt x="51323" y="52892"/>
                </a:moveTo>
                <a:lnTo>
                  <a:pt x="0" y="52892"/>
                </a:lnTo>
                <a:lnTo>
                  <a:pt x="0" y="0"/>
                </a:lnTo>
              </a:path>
            </a:pathLst>
          </a:custGeom>
          <a:noFill/>
          <a:ln cap="flat" cmpd="sng" w="38100">
            <a:solidFill>
              <a:srgbClr val="016A00"/>
            </a:solidFill>
            <a:prstDash val="solid"/>
            <a:round/>
            <a:headEnd len="med" w="med" type="none"/>
            <a:tailEnd len="med" w="med" type="none"/>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2" name="Shape 132"/>
        <p:cNvGrpSpPr/>
        <p:nvPr/>
      </p:nvGrpSpPr>
      <p:grpSpPr>
        <a:xfrm>
          <a:off x="0" y="0"/>
          <a:ext cx="0" cy="0"/>
          <a:chOff x="0" y="0"/>
          <a:chExt cx="0" cy="0"/>
        </a:xfrm>
      </p:grpSpPr>
      <p:pic>
        <p:nvPicPr>
          <p:cNvPr descr="preencoded.png" id="133" name="Google Shape;133;p8"/>
          <p:cNvPicPr preferRelativeResize="0"/>
          <p:nvPr/>
        </p:nvPicPr>
        <p:blipFill rotWithShape="1">
          <a:blip r:embed="rId3">
            <a:alphaModFix/>
          </a:blip>
          <a:srcRect b="0" l="0" r="0" t="0"/>
          <a:stretch/>
        </p:blipFill>
        <p:spPr>
          <a:xfrm>
            <a:off x="723900" y="504825"/>
            <a:ext cx="3438525" cy="1219200"/>
          </a:xfrm>
          <a:prstGeom prst="rect">
            <a:avLst/>
          </a:prstGeom>
          <a:noFill/>
          <a:ln>
            <a:noFill/>
          </a:ln>
        </p:spPr>
      </p:pic>
      <p:sp>
        <p:nvSpPr>
          <p:cNvPr id="134" name="Google Shape;134;p8"/>
          <p:cNvSpPr/>
          <p:nvPr/>
        </p:nvSpPr>
        <p:spPr>
          <a:xfrm>
            <a:off x="1914850" y="751800"/>
            <a:ext cx="14754300" cy="1104900"/>
          </a:xfrm>
          <a:prstGeom prst="rect">
            <a:avLst/>
          </a:prstGeom>
          <a:noFill/>
          <a:ln>
            <a:noFill/>
          </a:ln>
        </p:spPr>
        <p:txBody>
          <a:bodyPr anchorCtr="0" anchor="t" bIns="0" lIns="0" spcFirstLastPara="1" rIns="0" wrap="square" tIns="0">
            <a:noAutofit/>
          </a:bodyPr>
          <a:lstStyle/>
          <a:p>
            <a:pPr indent="0" lvl="0" marL="0" marR="0" rtl="0" algn="ctr">
              <a:lnSpc>
                <a:spcPct val="85986"/>
              </a:lnSpc>
              <a:spcBef>
                <a:spcPts val="0"/>
              </a:spcBef>
              <a:spcAft>
                <a:spcPts val="0"/>
              </a:spcAft>
              <a:buClr>
                <a:srgbClr val="006A00"/>
              </a:buClr>
              <a:buSzPts val="7200"/>
              <a:buFont typeface="Montserrat"/>
              <a:buNone/>
            </a:pPr>
            <a:r>
              <a:rPr b="1" i="0" lang="en-US" sz="7200" u="none" cap="none" strike="noStrike">
                <a:solidFill>
                  <a:srgbClr val="006A00"/>
                </a:solidFill>
                <a:latin typeface="Montserrat"/>
                <a:ea typeface="Montserrat"/>
                <a:cs typeface="Montserrat"/>
                <a:sym typeface="Montserrat"/>
              </a:rPr>
              <a:t>User Application</a:t>
            </a:r>
            <a:endParaRPr b="0" i="0" sz="7200" u="none" cap="none" strike="noStrike">
              <a:solidFill>
                <a:schemeClr val="dk1"/>
              </a:solidFill>
              <a:latin typeface="Calibri"/>
              <a:ea typeface="Calibri"/>
              <a:cs typeface="Calibri"/>
              <a:sym typeface="Calibri"/>
            </a:endParaRPr>
          </a:p>
        </p:txBody>
      </p:sp>
      <p:grpSp>
        <p:nvGrpSpPr>
          <p:cNvPr id="135" name="Google Shape;135;p8"/>
          <p:cNvGrpSpPr/>
          <p:nvPr/>
        </p:nvGrpSpPr>
        <p:grpSpPr>
          <a:xfrm>
            <a:off x="3056625" y="2709525"/>
            <a:ext cx="11967142" cy="6948825"/>
            <a:chOff x="3056625" y="2709525"/>
            <a:chExt cx="11967142" cy="6948825"/>
          </a:xfrm>
        </p:grpSpPr>
        <p:pic>
          <p:nvPicPr>
            <p:cNvPr descr="preencoded.png" id="136" name="Google Shape;136;p8"/>
            <p:cNvPicPr preferRelativeResize="0"/>
            <p:nvPr/>
          </p:nvPicPr>
          <p:blipFill rotWithShape="1">
            <a:blip r:embed="rId4">
              <a:alphaModFix/>
            </a:blip>
            <a:srcRect b="0" l="0" r="0" t="0"/>
            <a:stretch/>
          </p:blipFill>
          <p:spPr>
            <a:xfrm>
              <a:off x="3056625" y="2709525"/>
              <a:ext cx="2714625" cy="6772275"/>
            </a:xfrm>
            <a:prstGeom prst="rect">
              <a:avLst/>
            </a:prstGeom>
            <a:noFill/>
            <a:ln>
              <a:noFill/>
            </a:ln>
          </p:spPr>
        </p:pic>
        <p:pic>
          <p:nvPicPr>
            <p:cNvPr id="137" name="Google Shape;137;p8" title="Create Order Manually.png"/>
            <p:cNvPicPr preferRelativeResize="0"/>
            <p:nvPr/>
          </p:nvPicPr>
          <p:blipFill>
            <a:blip r:embed="rId5">
              <a:alphaModFix/>
            </a:blip>
            <a:stretch>
              <a:fillRect/>
            </a:stretch>
          </p:blipFill>
          <p:spPr>
            <a:xfrm>
              <a:off x="9253325" y="2886075"/>
              <a:ext cx="2714625" cy="6714424"/>
            </a:xfrm>
            <a:prstGeom prst="rect">
              <a:avLst/>
            </a:prstGeom>
            <a:noFill/>
            <a:ln>
              <a:noFill/>
            </a:ln>
          </p:spPr>
        </p:pic>
        <p:pic>
          <p:nvPicPr>
            <p:cNvPr id="138" name="Google Shape;138;p8" title="When order is Picked up.png"/>
            <p:cNvPicPr preferRelativeResize="0"/>
            <p:nvPr/>
          </p:nvPicPr>
          <p:blipFill>
            <a:blip r:embed="rId6">
              <a:alphaModFix/>
            </a:blip>
            <a:stretch>
              <a:fillRect/>
            </a:stretch>
          </p:blipFill>
          <p:spPr>
            <a:xfrm>
              <a:off x="12368425" y="2886075"/>
              <a:ext cx="2655342" cy="6772275"/>
            </a:xfrm>
            <a:prstGeom prst="rect">
              <a:avLst/>
            </a:prstGeom>
            <a:noFill/>
            <a:ln>
              <a:noFill/>
            </a:ln>
          </p:spPr>
        </p:pic>
        <p:pic>
          <p:nvPicPr>
            <p:cNvPr id="139" name="Google Shape;139;p8" title="Frame 439.png"/>
            <p:cNvPicPr preferRelativeResize="0"/>
            <p:nvPr/>
          </p:nvPicPr>
          <p:blipFill>
            <a:blip r:embed="rId7">
              <a:alphaModFix/>
            </a:blip>
            <a:stretch>
              <a:fillRect/>
            </a:stretch>
          </p:blipFill>
          <p:spPr>
            <a:xfrm>
              <a:off x="6154975" y="2796600"/>
              <a:ext cx="2714625" cy="6747018"/>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4" name="Shape 144"/>
        <p:cNvGrpSpPr/>
        <p:nvPr/>
      </p:nvGrpSpPr>
      <p:grpSpPr>
        <a:xfrm>
          <a:off x="0" y="0"/>
          <a:ext cx="0" cy="0"/>
          <a:chOff x="0" y="0"/>
          <a:chExt cx="0" cy="0"/>
        </a:xfrm>
      </p:grpSpPr>
      <p:pic>
        <p:nvPicPr>
          <p:cNvPr descr="preencoded.png" id="145" name="Google Shape;145;p9"/>
          <p:cNvPicPr preferRelativeResize="0"/>
          <p:nvPr/>
        </p:nvPicPr>
        <p:blipFill rotWithShape="1">
          <a:blip r:embed="rId3">
            <a:alphaModFix/>
          </a:blip>
          <a:srcRect b="0" l="0" r="0" t="0"/>
          <a:stretch/>
        </p:blipFill>
        <p:spPr>
          <a:xfrm>
            <a:off x="723900" y="504825"/>
            <a:ext cx="3438525" cy="1219200"/>
          </a:xfrm>
          <a:prstGeom prst="rect">
            <a:avLst/>
          </a:prstGeom>
          <a:noFill/>
          <a:ln>
            <a:noFill/>
          </a:ln>
        </p:spPr>
      </p:pic>
      <p:pic>
        <p:nvPicPr>
          <p:cNvPr descr="preencoded.png" id="146" name="Google Shape;146;p9"/>
          <p:cNvPicPr preferRelativeResize="0"/>
          <p:nvPr/>
        </p:nvPicPr>
        <p:blipFill rotWithShape="1">
          <a:blip r:embed="rId4">
            <a:alphaModFix/>
          </a:blip>
          <a:srcRect b="0" l="0" r="0" t="0"/>
          <a:stretch/>
        </p:blipFill>
        <p:spPr>
          <a:xfrm>
            <a:off x="3105150" y="2796600"/>
            <a:ext cx="2714625" cy="6772275"/>
          </a:xfrm>
          <a:prstGeom prst="rect">
            <a:avLst/>
          </a:prstGeom>
          <a:noFill/>
          <a:ln>
            <a:noFill/>
          </a:ln>
        </p:spPr>
      </p:pic>
      <p:pic>
        <p:nvPicPr>
          <p:cNvPr descr="preencoded.png" id="147" name="Google Shape;147;p9"/>
          <p:cNvPicPr preferRelativeResize="0"/>
          <p:nvPr/>
        </p:nvPicPr>
        <p:blipFill rotWithShape="1">
          <a:blip r:embed="rId5">
            <a:alphaModFix/>
          </a:blip>
          <a:srcRect b="0" l="0" r="0" t="0"/>
          <a:stretch/>
        </p:blipFill>
        <p:spPr>
          <a:xfrm>
            <a:off x="6153150" y="2886075"/>
            <a:ext cx="2724150" cy="6772275"/>
          </a:xfrm>
          <a:prstGeom prst="rect">
            <a:avLst/>
          </a:prstGeom>
          <a:noFill/>
          <a:ln>
            <a:noFill/>
          </a:ln>
        </p:spPr>
      </p:pic>
      <p:pic>
        <p:nvPicPr>
          <p:cNvPr descr="preencoded.png" id="148" name="Google Shape;148;p9"/>
          <p:cNvPicPr preferRelativeResize="0"/>
          <p:nvPr/>
        </p:nvPicPr>
        <p:blipFill rotWithShape="1">
          <a:blip r:embed="rId6">
            <a:alphaModFix/>
          </a:blip>
          <a:srcRect b="0" l="0" r="0" t="0"/>
          <a:stretch/>
        </p:blipFill>
        <p:spPr>
          <a:xfrm>
            <a:off x="9210675" y="2886075"/>
            <a:ext cx="2743200" cy="6772275"/>
          </a:xfrm>
          <a:prstGeom prst="rect">
            <a:avLst/>
          </a:prstGeom>
          <a:noFill/>
          <a:ln>
            <a:noFill/>
          </a:ln>
        </p:spPr>
      </p:pic>
      <p:pic>
        <p:nvPicPr>
          <p:cNvPr descr="preencoded.png" id="149" name="Google Shape;149;p9"/>
          <p:cNvPicPr preferRelativeResize="0"/>
          <p:nvPr/>
        </p:nvPicPr>
        <p:blipFill rotWithShape="1">
          <a:blip r:embed="rId7">
            <a:alphaModFix/>
          </a:blip>
          <a:srcRect b="0" l="0" r="0" t="0"/>
          <a:stretch/>
        </p:blipFill>
        <p:spPr>
          <a:xfrm>
            <a:off x="12287250" y="2886075"/>
            <a:ext cx="2886075" cy="6772274"/>
          </a:xfrm>
          <a:prstGeom prst="rect">
            <a:avLst/>
          </a:prstGeom>
          <a:noFill/>
          <a:ln>
            <a:noFill/>
          </a:ln>
        </p:spPr>
      </p:pic>
      <p:sp>
        <p:nvSpPr>
          <p:cNvPr id="150" name="Google Shape;150;p9"/>
          <p:cNvSpPr/>
          <p:nvPr/>
        </p:nvSpPr>
        <p:spPr>
          <a:xfrm>
            <a:off x="4619625" y="885825"/>
            <a:ext cx="9058275" cy="1114425"/>
          </a:xfrm>
          <a:prstGeom prst="rect">
            <a:avLst/>
          </a:prstGeom>
          <a:noFill/>
          <a:ln>
            <a:noFill/>
          </a:ln>
        </p:spPr>
        <p:txBody>
          <a:bodyPr anchorCtr="0" anchor="t" bIns="0" lIns="0" spcFirstLastPara="1" rIns="0" wrap="square" tIns="0">
            <a:noAutofit/>
          </a:bodyPr>
          <a:lstStyle/>
          <a:p>
            <a:pPr indent="0" lvl="0" marL="0" marR="0" rtl="0" algn="ctr">
              <a:lnSpc>
                <a:spcPct val="85986"/>
              </a:lnSpc>
              <a:spcBef>
                <a:spcPts val="0"/>
              </a:spcBef>
              <a:spcAft>
                <a:spcPts val="0"/>
              </a:spcAft>
              <a:buClr>
                <a:srgbClr val="006A00"/>
              </a:buClr>
              <a:buSzPts val="7200"/>
              <a:buFont typeface="Montserrat"/>
              <a:buNone/>
            </a:pPr>
            <a:r>
              <a:rPr b="1" i="0" lang="en-US" sz="7200" u="none" cap="none" strike="noStrike">
                <a:solidFill>
                  <a:srgbClr val="006A00"/>
                </a:solidFill>
                <a:latin typeface="Montserrat"/>
                <a:ea typeface="Montserrat"/>
                <a:cs typeface="Montserrat"/>
                <a:sym typeface="Montserrat"/>
              </a:rPr>
              <a:t>Driver Application</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5" name="Shape 155"/>
        <p:cNvGrpSpPr/>
        <p:nvPr/>
      </p:nvGrpSpPr>
      <p:grpSpPr>
        <a:xfrm>
          <a:off x="0" y="0"/>
          <a:ext cx="0" cy="0"/>
          <a:chOff x="0" y="0"/>
          <a:chExt cx="0" cy="0"/>
        </a:xfrm>
      </p:grpSpPr>
      <p:pic>
        <p:nvPicPr>
          <p:cNvPr descr="preencoded.png" id="156" name="Google Shape;156;p10"/>
          <p:cNvPicPr preferRelativeResize="0"/>
          <p:nvPr/>
        </p:nvPicPr>
        <p:blipFill rotWithShape="1">
          <a:blip r:embed="rId3">
            <a:alphaModFix/>
          </a:blip>
          <a:srcRect b="0" l="0" r="0" t="0"/>
          <a:stretch/>
        </p:blipFill>
        <p:spPr>
          <a:xfrm>
            <a:off x="723900" y="504825"/>
            <a:ext cx="3438525" cy="1219200"/>
          </a:xfrm>
          <a:prstGeom prst="rect">
            <a:avLst/>
          </a:prstGeom>
          <a:noFill/>
          <a:ln>
            <a:noFill/>
          </a:ln>
        </p:spPr>
      </p:pic>
      <p:pic>
        <p:nvPicPr>
          <p:cNvPr descr="preencoded.png" id="157" name="Google Shape;157;p10"/>
          <p:cNvPicPr preferRelativeResize="0"/>
          <p:nvPr/>
        </p:nvPicPr>
        <p:blipFill rotWithShape="1">
          <a:blip r:embed="rId4">
            <a:alphaModFix/>
          </a:blip>
          <a:srcRect b="0" l="0" r="0" t="0"/>
          <a:stretch/>
        </p:blipFill>
        <p:spPr>
          <a:xfrm>
            <a:off x="295275" y="3771900"/>
            <a:ext cx="5915025" cy="6515100"/>
          </a:xfrm>
          <a:prstGeom prst="rect">
            <a:avLst/>
          </a:prstGeom>
          <a:noFill/>
          <a:ln>
            <a:noFill/>
          </a:ln>
        </p:spPr>
      </p:pic>
      <p:pic>
        <p:nvPicPr>
          <p:cNvPr descr="preencoded.png" id="158" name="Google Shape;158;p10"/>
          <p:cNvPicPr preferRelativeResize="0"/>
          <p:nvPr/>
        </p:nvPicPr>
        <p:blipFill rotWithShape="1">
          <a:blip r:embed="rId5">
            <a:alphaModFix/>
          </a:blip>
          <a:srcRect b="0" l="0" r="0" t="0"/>
          <a:stretch/>
        </p:blipFill>
        <p:spPr>
          <a:xfrm>
            <a:off x="12087225" y="3771900"/>
            <a:ext cx="5915025" cy="6515100"/>
          </a:xfrm>
          <a:prstGeom prst="rect">
            <a:avLst/>
          </a:prstGeom>
          <a:noFill/>
          <a:ln>
            <a:noFill/>
          </a:ln>
        </p:spPr>
      </p:pic>
      <p:pic>
        <p:nvPicPr>
          <p:cNvPr descr="preencoded.png" id="159" name="Google Shape;159;p10"/>
          <p:cNvPicPr preferRelativeResize="0"/>
          <p:nvPr/>
        </p:nvPicPr>
        <p:blipFill rotWithShape="1">
          <a:blip r:embed="rId6">
            <a:alphaModFix/>
          </a:blip>
          <a:srcRect b="0" l="0" r="0" t="0"/>
          <a:stretch/>
        </p:blipFill>
        <p:spPr>
          <a:xfrm>
            <a:off x="5478780" y="2878457"/>
            <a:ext cx="7330440" cy="7408543"/>
          </a:xfrm>
          <a:prstGeom prst="rect">
            <a:avLst/>
          </a:prstGeom>
          <a:noFill/>
          <a:ln>
            <a:noFill/>
          </a:ln>
        </p:spPr>
      </p:pic>
      <p:sp>
        <p:nvSpPr>
          <p:cNvPr id="160" name="Google Shape;160;p10"/>
          <p:cNvSpPr/>
          <p:nvPr/>
        </p:nvSpPr>
        <p:spPr>
          <a:xfrm>
            <a:off x="1771650" y="1733550"/>
            <a:ext cx="14754225" cy="1104900"/>
          </a:xfrm>
          <a:prstGeom prst="rect">
            <a:avLst/>
          </a:prstGeom>
          <a:noFill/>
          <a:ln>
            <a:noFill/>
          </a:ln>
        </p:spPr>
        <p:txBody>
          <a:bodyPr anchorCtr="0" anchor="t" bIns="0" lIns="0" spcFirstLastPara="1" rIns="0" wrap="square" tIns="0">
            <a:noAutofit/>
          </a:bodyPr>
          <a:lstStyle/>
          <a:p>
            <a:pPr indent="0" lvl="0" marL="0" marR="0" rtl="0" algn="ctr">
              <a:lnSpc>
                <a:spcPct val="85986"/>
              </a:lnSpc>
              <a:spcBef>
                <a:spcPts val="0"/>
              </a:spcBef>
              <a:spcAft>
                <a:spcPts val="0"/>
              </a:spcAft>
              <a:buClr>
                <a:srgbClr val="006A00"/>
              </a:buClr>
              <a:buSzPts val="7200"/>
              <a:buFont typeface="Montserrat"/>
              <a:buNone/>
            </a:pPr>
            <a:r>
              <a:rPr b="1" i="0" lang="en-US" sz="7200" u="none" cap="none" strike="noStrike">
                <a:solidFill>
                  <a:srgbClr val="006A00"/>
                </a:solidFill>
                <a:latin typeface="Montserrat"/>
                <a:ea typeface="Montserrat"/>
                <a:cs typeface="Montserrat"/>
                <a:sym typeface="Montserrat"/>
              </a:rPr>
              <a:t>Web Portal</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5" name="Shape 165"/>
        <p:cNvGrpSpPr/>
        <p:nvPr/>
      </p:nvGrpSpPr>
      <p:grpSpPr>
        <a:xfrm>
          <a:off x="0" y="0"/>
          <a:ext cx="0" cy="0"/>
          <a:chOff x="0" y="0"/>
          <a:chExt cx="0" cy="0"/>
        </a:xfrm>
      </p:grpSpPr>
      <p:pic>
        <p:nvPicPr>
          <p:cNvPr descr="preencoded.png" id="166" name="Google Shape;166;p11"/>
          <p:cNvPicPr preferRelativeResize="0"/>
          <p:nvPr/>
        </p:nvPicPr>
        <p:blipFill rotWithShape="1">
          <a:blip r:embed="rId3">
            <a:alphaModFix/>
          </a:blip>
          <a:srcRect b="0" l="0" r="0" t="0"/>
          <a:stretch/>
        </p:blipFill>
        <p:spPr>
          <a:xfrm>
            <a:off x="723900" y="504825"/>
            <a:ext cx="3438525" cy="1219200"/>
          </a:xfrm>
          <a:prstGeom prst="rect">
            <a:avLst/>
          </a:prstGeom>
          <a:noFill/>
          <a:ln>
            <a:noFill/>
          </a:ln>
        </p:spPr>
      </p:pic>
      <p:pic>
        <p:nvPicPr>
          <p:cNvPr descr="preencoded.png" id="167" name="Google Shape;167;p11"/>
          <p:cNvPicPr preferRelativeResize="0"/>
          <p:nvPr/>
        </p:nvPicPr>
        <p:blipFill rotWithShape="1">
          <a:blip r:embed="rId4">
            <a:alphaModFix/>
          </a:blip>
          <a:srcRect b="0" l="0" r="0" t="0"/>
          <a:stretch/>
        </p:blipFill>
        <p:spPr>
          <a:xfrm>
            <a:off x="8391525" y="4124325"/>
            <a:ext cx="8105775" cy="5762625"/>
          </a:xfrm>
          <a:prstGeom prst="rect">
            <a:avLst/>
          </a:prstGeom>
          <a:noFill/>
          <a:ln>
            <a:noFill/>
          </a:ln>
        </p:spPr>
      </p:pic>
      <p:pic>
        <p:nvPicPr>
          <p:cNvPr descr="preencoded.png" id="168" name="Google Shape;168;p11"/>
          <p:cNvPicPr preferRelativeResize="0"/>
          <p:nvPr/>
        </p:nvPicPr>
        <p:blipFill rotWithShape="1">
          <a:blip r:embed="rId5">
            <a:alphaModFix/>
          </a:blip>
          <a:srcRect b="0" l="0" r="0" t="0"/>
          <a:stretch/>
        </p:blipFill>
        <p:spPr>
          <a:xfrm>
            <a:off x="4240137" y="3067050"/>
            <a:ext cx="9820275" cy="7191375"/>
          </a:xfrm>
          <a:prstGeom prst="rect">
            <a:avLst/>
          </a:prstGeom>
          <a:noFill/>
          <a:ln>
            <a:noFill/>
          </a:ln>
        </p:spPr>
      </p:pic>
      <p:pic>
        <p:nvPicPr>
          <p:cNvPr descr="preencoded.png" id="169" name="Google Shape;169;p11"/>
          <p:cNvPicPr preferRelativeResize="0"/>
          <p:nvPr/>
        </p:nvPicPr>
        <p:blipFill rotWithShape="1">
          <a:blip r:embed="rId4">
            <a:alphaModFix/>
          </a:blip>
          <a:srcRect b="0" l="0" r="0" t="0"/>
          <a:stretch/>
        </p:blipFill>
        <p:spPr>
          <a:xfrm>
            <a:off x="1619250" y="4124325"/>
            <a:ext cx="8105775" cy="5762625"/>
          </a:xfrm>
          <a:prstGeom prst="rect">
            <a:avLst/>
          </a:prstGeom>
          <a:noFill/>
          <a:ln>
            <a:noFill/>
          </a:ln>
        </p:spPr>
      </p:pic>
      <p:sp>
        <p:nvSpPr>
          <p:cNvPr id="170" name="Google Shape;170;p11"/>
          <p:cNvSpPr/>
          <p:nvPr/>
        </p:nvSpPr>
        <p:spPr>
          <a:xfrm>
            <a:off x="1771650" y="1609725"/>
            <a:ext cx="14754225" cy="1104900"/>
          </a:xfrm>
          <a:prstGeom prst="rect">
            <a:avLst/>
          </a:prstGeom>
          <a:noFill/>
          <a:ln>
            <a:noFill/>
          </a:ln>
        </p:spPr>
        <p:txBody>
          <a:bodyPr anchorCtr="0" anchor="t" bIns="0" lIns="0" spcFirstLastPara="1" rIns="0" wrap="square" tIns="0">
            <a:noAutofit/>
          </a:bodyPr>
          <a:lstStyle/>
          <a:p>
            <a:pPr indent="0" lvl="0" marL="0" marR="0" rtl="0" algn="ctr">
              <a:lnSpc>
                <a:spcPct val="85986"/>
              </a:lnSpc>
              <a:spcBef>
                <a:spcPts val="0"/>
              </a:spcBef>
              <a:spcAft>
                <a:spcPts val="0"/>
              </a:spcAft>
              <a:buClr>
                <a:srgbClr val="006A00"/>
              </a:buClr>
              <a:buSzPts val="7200"/>
              <a:buFont typeface="Montserrat"/>
              <a:buNone/>
            </a:pPr>
            <a:r>
              <a:rPr b="1" i="0" lang="en-US" sz="7200" u="none" cap="none" strike="noStrike">
                <a:solidFill>
                  <a:srgbClr val="006A00"/>
                </a:solidFill>
                <a:latin typeface="Montserrat"/>
                <a:ea typeface="Montserrat"/>
                <a:cs typeface="Montserrat"/>
                <a:sym typeface="Montserrat"/>
              </a:rPr>
              <a:t>Admin Panel - Company R</a:t>
            </a:r>
            <a:r>
              <a:rPr b="1" lang="en-US" sz="7200">
                <a:solidFill>
                  <a:srgbClr val="006A00"/>
                </a:solidFill>
                <a:latin typeface="Montserrat"/>
                <a:ea typeface="Montserrat"/>
                <a:cs typeface="Montserrat"/>
                <a:sym typeface="Montserrat"/>
              </a:rPr>
              <a:t>egistration</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