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F0502020204030204" pitchFamily="34" charset="0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2"/>
    <p:restoredTop sz="96341"/>
  </p:normalViewPr>
  <p:slideViewPr>
    <p:cSldViewPr snapToGrid="0">
      <p:cViewPr>
        <p:scale>
          <a:sx n="118" d="100"/>
          <a:sy n="118" d="100"/>
        </p:scale>
        <p:origin x="1896" y="10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57d2565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57d2565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9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8ace663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88ace663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da03255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da03255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da032553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da032553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da032553e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7da032553e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8ace6638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8ace6638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57d25657a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57d25657a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acf395f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7acf395f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57cdfa28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457cdfa281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ab2ca4cf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7ab2ca4cf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Foodpanda: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98% share in online food orders. Largest Q-commerce business in foodpanda APAC.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 of 800 people, 50 cities, 50K riders, 25K business partners.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ab2ca4cf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ab2ca4cf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48180ae05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48180ae05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48180ae05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48180ae05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7acf395f7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7acf395f7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a199068d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a199068d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48180ae0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48180ae0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48180ae05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48180ae05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48180ae05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648180ae05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48180ae05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48180ae05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48180ae0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48180ae0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648180ae0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648180ae0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57d2565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57d2565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9.png"/><Relationship Id="rId21" Type="http://schemas.openxmlformats.org/officeDocument/2006/relationships/image" Target="../media/image48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962" y="1842821"/>
            <a:ext cx="5244075" cy="14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8103B-65E6-3C5D-F35B-6FF17FBACE04}"/>
              </a:ext>
            </a:extLst>
          </p:cNvPr>
          <p:cNvSpPr txBox="1"/>
          <p:nvPr/>
        </p:nvSpPr>
        <p:spPr>
          <a:xfrm>
            <a:off x="2697127" y="3300671"/>
            <a:ext cx="374974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PK" dirty="0"/>
              <a:t>Build Incredible Affinity With Your Customers</a:t>
            </a:r>
          </a:p>
        </p:txBody>
      </p:sp>
    </p:spTree>
    <p:extLst>
      <p:ext uri="{BB962C8B-B14F-4D97-AF65-F5344CB8AC3E}">
        <p14:creationId xmlns:p14="http://schemas.microsoft.com/office/powerpoint/2010/main" val="199727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 title="segment 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27" y="618551"/>
            <a:ext cx="7610043" cy="45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3127D-60B6-FA10-6463-5D45EB557AE5}"/>
              </a:ext>
            </a:extLst>
          </p:cNvPr>
          <p:cNvSpPr txBox="1"/>
          <p:nvPr/>
        </p:nvSpPr>
        <p:spPr>
          <a:xfrm>
            <a:off x="65312" y="43541"/>
            <a:ext cx="876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dirty="0"/>
              <a:t>Our Drag and Drop Segment Builder enable brands to build Hyper Targetted Segments, Here we’re building </a:t>
            </a:r>
          </a:p>
          <a:p>
            <a:r>
              <a:rPr lang="en-GB" dirty="0"/>
              <a:t>A</a:t>
            </a:r>
            <a:r>
              <a:rPr lang="en-PK" dirty="0"/>
              <a:t> segment to target customers who haven’t returned in last 30 days.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 title="jenpharm nodes-2.gif"/>
          <p:cNvPicPr preferRelativeResize="0"/>
          <p:nvPr/>
        </p:nvPicPr>
        <p:blipFill rotWithShape="1">
          <a:blip r:embed="rId3">
            <a:alphaModFix/>
          </a:blip>
          <a:srcRect t="9780"/>
          <a:stretch/>
        </p:blipFill>
        <p:spPr>
          <a:xfrm>
            <a:off x="481694" y="620485"/>
            <a:ext cx="8150677" cy="472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5A44D-75F9-F59D-5114-2FFD9826D3AE}"/>
              </a:ext>
            </a:extLst>
          </p:cNvPr>
          <p:cNvSpPr txBox="1"/>
          <p:nvPr/>
        </p:nvSpPr>
        <p:spPr>
          <a:xfrm>
            <a:off x="65312" y="43541"/>
            <a:ext cx="894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we have build the Segment, We create an automated flow which targets these customers on their favorite</a:t>
            </a:r>
          </a:p>
          <a:p>
            <a:r>
              <a:rPr lang="en-US" dirty="0"/>
              <a:t>Channel like Email, SMS and Web push.</a:t>
            </a:r>
            <a:endParaRPr lang="en-PK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 title="Screenshot 2025-09-10 at 11.02.20 PM.png"/>
          <p:cNvPicPr preferRelativeResize="0"/>
          <p:nvPr/>
        </p:nvPicPr>
        <p:blipFill rotWithShape="1">
          <a:blip r:embed="rId3">
            <a:alphaModFix/>
          </a:blip>
          <a:srcRect l="4012" t="15554"/>
          <a:stretch/>
        </p:blipFill>
        <p:spPr>
          <a:xfrm>
            <a:off x="225631" y="498767"/>
            <a:ext cx="8692738" cy="4655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F9FBD-31B4-9773-F92B-6C7C6F3E99D9}"/>
              </a:ext>
            </a:extLst>
          </p:cNvPr>
          <p:cNvSpPr txBox="1"/>
          <p:nvPr/>
        </p:nvSpPr>
        <p:spPr>
          <a:xfrm>
            <a:off x="65312" y="32655"/>
            <a:ext cx="894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30 day journey alone has generated over US$ 200,000 in revenue for our customers and this is one of the</a:t>
            </a:r>
          </a:p>
          <a:p>
            <a:r>
              <a:rPr lang="en-US" dirty="0"/>
              <a:t>Many use cases which are used by our partners to drive re-purchases and increase customer retention.</a:t>
            </a:r>
            <a:endParaRPr lang="en-P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2126247" y="833683"/>
            <a:ext cx="4891500" cy="318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We’ve helped our partners increase monthly retention by up to </a:t>
            </a:r>
            <a:r>
              <a:rPr lang="en-GB" sz="380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500%!</a:t>
            </a:r>
            <a:endParaRPr sz="3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t="26613" b="19370"/>
          <a:stretch/>
        </p:blipFill>
        <p:spPr>
          <a:xfrm>
            <a:off x="3695151" y="4016062"/>
            <a:ext cx="1753692" cy="55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404" y="3811430"/>
            <a:ext cx="1953238" cy="76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439" y="3977871"/>
            <a:ext cx="1199235" cy="635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/>
        </p:nvSpPr>
        <p:spPr>
          <a:xfrm>
            <a:off x="754363" y="1094378"/>
            <a:ext cx="7635273" cy="182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Since our partners our growing, we grow as well since we charge on Monthly Active users. Below is our pricing schedule.</a:t>
            </a:r>
            <a:endParaRPr sz="2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/>
          </a:blip>
          <a:srcRect t="3138" r="61744" b="76835"/>
          <a:stretch/>
        </p:blipFill>
        <p:spPr>
          <a:xfrm>
            <a:off x="7137015" y="16414"/>
            <a:ext cx="1761001" cy="13827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41C60C7-5CCE-C910-8E34-2FE692F8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39" y="33987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K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890A1A-9AB6-0670-1C97-EE80FFD49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73970"/>
              </p:ext>
            </p:extLst>
          </p:nvPr>
        </p:nvGraphicFramePr>
        <p:xfrm>
          <a:off x="3248025" y="2942319"/>
          <a:ext cx="2656205" cy="1600200"/>
        </p:xfrm>
        <a:graphic>
          <a:graphicData uri="http://schemas.openxmlformats.org/drawingml/2006/table">
            <a:tbl>
              <a:tblPr/>
              <a:tblGrid>
                <a:gridCol w="1332230">
                  <a:extLst>
                    <a:ext uri="{9D8B030D-6E8A-4147-A177-3AD203B41FA5}">
                      <a16:colId xmlns:a16="http://schemas.microsoft.com/office/drawing/2014/main" val="1008056044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648768321"/>
                    </a:ext>
                  </a:extLst>
                </a:gridCol>
              </a:tblGrid>
              <a:tr h="160668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Unique Visitors </a:t>
                      </a:r>
                      <a:endParaRPr lang="en-GB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USD</a:t>
                      </a:r>
                      <a:endParaRPr lang="en-GB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422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0-200,000</a:t>
                      </a:r>
                      <a:endParaRPr lang="en-PK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40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200,000 - 300,000</a:t>
                      </a:r>
                      <a:endParaRPr lang="en-PK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182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300,001 - 600,000</a:t>
                      </a:r>
                      <a:endParaRPr lang="en-PK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1,250/-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9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600,001 - 900,000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1,964/-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85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900,001 - 1,200,000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2,700/-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908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1,200,001 - 1,500,000</a:t>
                      </a:r>
                      <a:endParaRPr lang="en-PK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3,392/-</a:t>
                      </a:r>
                      <a:endParaRPr lang="en-PK" dirty="0">
                        <a:effectLst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783885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0CC4DE8F-5E66-66F6-B92B-BC90425B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316003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K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/>
          <p:nvPr/>
        </p:nvSpPr>
        <p:spPr>
          <a:xfrm rot="10800000">
            <a:off x="164396" y="1660743"/>
            <a:ext cx="8447400" cy="2206800"/>
          </a:xfrm>
          <a:prstGeom prst="roundRect">
            <a:avLst>
              <a:gd name="adj" fmla="val 16667"/>
            </a:avLst>
          </a:prstGeom>
          <a:solidFill>
            <a:srgbClr val="F26838"/>
          </a:solidFill>
          <a:ln>
            <a:noFill/>
          </a:ln>
          <a:effectLst>
            <a:outerShdw dist="159048" dir="2040000" algn="bl" rotWithShape="0">
              <a:srgbClr val="F26838">
                <a:alpha val="52999"/>
              </a:srgbClr>
            </a:outerShdw>
          </a:effectLst>
        </p:spPr>
        <p:txBody>
          <a:bodyPr spcFirstLastPara="1" wrap="square" lIns="117450" tIns="117450" rIns="117450" bIns="117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8"/>
          </a:p>
        </p:txBody>
      </p:sp>
      <p:sp>
        <p:nvSpPr>
          <p:cNvPr id="145" name="Google Shape;145;p27"/>
          <p:cNvSpPr txBox="1">
            <a:spLocks noGrp="1"/>
          </p:cNvSpPr>
          <p:nvPr>
            <p:ph type="ctrTitle"/>
          </p:nvPr>
        </p:nvSpPr>
        <p:spPr>
          <a:xfrm>
            <a:off x="2120547" y="2405302"/>
            <a:ext cx="2256300" cy="545100"/>
          </a:xfrm>
          <a:prstGeom prst="rect">
            <a:avLst/>
          </a:prstGeom>
        </p:spPr>
        <p:txBody>
          <a:bodyPr spcFirstLastPara="1" wrap="square" lIns="117450" tIns="117450" rIns="117450" bIns="117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3"/>
              <a:buFont typeface="Arial"/>
              <a:buNone/>
            </a:pPr>
            <a:r>
              <a:rPr lang="en-GB" sz="2825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78,000</a:t>
            </a:r>
            <a:endParaRPr sz="2825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216" y="1275943"/>
            <a:ext cx="1204949" cy="120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/>
        </p:nvSpPr>
        <p:spPr>
          <a:xfrm>
            <a:off x="4069510" y="2171977"/>
            <a:ext cx="4910100" cy="172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450" tIns="117450" rIns="117450" bIns="1174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41"/>
              </a:spcBef>
              <a:spcAft>
                <a:spcPts val="1541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Acquire 1,500 stores * US$ 4,200</a:t>
            </a:r>
            <a:br>
              <a:rPr lang="en-GB" sz="4238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4238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= US$ 6.4M</a:t>
            </a:r>
            <a:endParaRPr sz="4238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2155911" y="2613559"/>
            <a:ext cx="15015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450" tIns="117450" rIns="117450" bIns="1174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41"/>
              </a:spcBef>
              <a:spcAft>
                <a:spcPts val="1541"/>
              </a:spcAft>
              <a:buNone/>
            </a:pPr>
            <a:r>
              <a:rPr lang="en-GB" sz="1541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Total Stores</a:t>
            </a:r>
            <a:endParaRPr sz="4624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7E959F-CFFA-723F-2293-85F3FEFA2D1E}"/>
              </a:ext>
            </a:extLst>
          </p:cNvPr>
          <p:cNvSpPr/>
          <p:nvPr/>
        </p:nvSpPr>
        <p:spPr>
          <a:xfrm>
            <a:off x="6411686" y="1502229"/>
            <a:ext cx="1709057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K" dirty="0"/>
              <a:t>Next 2 Years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/>
        </p:nvSpPr>
        <p:spPr>
          <a:xfrm rot="10800000">
            <a:off x="66199" y="1777925"/>
            <a:ext cx="8960100" cy="1806900"/>
          </a:xfrm>
          <a:prstGeom prst="roundRect">
            <a:avLst>
              <a:gd name="adj" fmla="val 16667"/>
            </a:avLst>
          </a:prstGeom>
          <a:solidFill>
            <a:srgbClr val="3AB881"/>
          </a:solidFill>
          <a:ln>
            <a:noFill/>
          </a:ln>
          <a:effectLst>
            <a:outerShdw dist="130246" dir="2040000" algn="bl" rotWithShape="0">
              <a:srgbClr val="3AB881">
                <a:alpha val="52999"/>
              </a:srgbClr>
            </a:outerShdw>
          </a:effectLst>
        </p:spPr>
        <p:txBody>
          <a:bodyPr spcFirstLastPara="1" wrap="square" lIns="96150" tIns="96150" rIns="96150" bIns="9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72"/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 b="11543"/>
          <a:stretch/>
        </p:blipFill>
        <p:spPr>
          <a:xfrm>
            <a:off x="1776923" y="1453625"/>
            <a:ext cx="1372128" cy="1174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>
            <a:spLocks noGrp="1"/>
          </p:cNvSpPr>
          <p:nvPr>
            <p:ph type="ctrTitle"/>
          </p:nvPr>
        </p:nvSpPr>
        <p:spPr>
          <a:xfrm>
            <a:off x="1776908" y="2695776"/>
            <a:ext cx="1848000" cy="446700"/>
          </a:xfrm>
          <a:prstGeom prst="rect">
            <a:avLst/>
          </a:prstGeom>
        </p:spPr>
        <p:txBody>
          <a:bodyPr spcFirstLastPara="1" wrap="square" lIns="96150" tIns="96150" rIns="96150" bIns="9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7"/>
              <a:buFont typeface="Arial"/>
              <a:buNone/>
            </a:pPr>
            <a:r>
              <a:rPr lang="en-GB" sz="2734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500,000</a:t>
            </a:r>
            <a:endParaRPr sz="2734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1909367" y="2912957"/>
            <a:ext cx="12300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150" tIns="96150" rIns="96150" bIns="961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62"/>
              </a:spcBef>
              <a:spcAft>
                <a:spcPts val="1262"/>
              </a:spcAft>
              <a:buNone/>
            </a:pPr>
            <a:r>
              <a:rPr lang="en-GB" sz="1472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Total Stores</a:t>
            </a:r>
            <a:endParaRPr sz="3997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47;p27">
            <a:extLst>
              <a:ext uri="{FF2B5EF4-FFF2-40B4-BE49-F238E27FC236}">
                <a16:creationId xmlns:a16="http://schemas.microsoft.com/office/drawing/2014/main" id="{39C1CD32-4183-9F67-117E-E9953EA43FEF}"/>
              </a:ext>
            </a:extLst>
          </p:cNvPr>
          <p:cNvSpPr txBox="1"/>
          <p:nvPr/>
        </p:nvSpPr>
        <p:spPr>
          <a:xfrm>
            <a:off x="4069510" y="2171977"/>
            <a:ext cx="4910100" cy="172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450" tIns="117450" rIns="117450" bIns="1174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41"/>
              </a:spcBef>
              <a:spcAft>
                <a:spcPts val="1541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Acquire 10,000 stores * US$ 4,200</a:t>
            </a:r>
            <a:br>
              <a:rPr lang="en-GB" sz="4238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4238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= US$ 42M</a:t>
            </a:r>
            <a:endParaRPr sz="4238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88391C-6B4F-045E-2FC3-BE0E6CEB59E6}"/>
              </a:ext>
            </a:extLst>
          </p:cNvPr>
          <p:cNvSpPr/>
          <p:nvPr/>
        </p:nvSpPr>
        <p:spPr>
          <a:xfrm>
            <a:off x="6411686" y="1502229"/>
            <a:ext cx="1709057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K" dirty="0"/>
              <a:t>Next 5 Years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Google Shape;164;p29"/>
          <p:cNvCxnSpPr/>
          <p:nvPr/>
        </p:nvCxnSpPr>
        <p:spPr>
          <a:xfrm>
            <a:off x="4572000" y="431485"/>
            <a:ext cx="0" cy="4269000"/>
          </a:xfrm>
          <a:prstGeom prst="straightConnector1">
            <a:avLst/>
          </a:prstGeom>
          <a:noFill/>
          <a:ln w="28575" cap="flat" cmpd="sng">
            <a:solidFill>
              <a:srgbClr val="F26838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5" name="Google Shape;165;p29"/>
          <p:cNvCxnSpPr/>
          <p:nvPr/>
        </p:nvCxnSpPr>
        <p:spPr>
          <a:xfrm rot="10800000">
            <a:off x="412050" y="2642185"/>
            <a:ext cx="8319900" cy="0"/>
          </a:xfrm>
          <a:prstGeom prst="straightConnector1">
            <a:avLst/>
          </a:prstGeom>
          <a:noFill/>
          <a:ln w="28575" cap="flat" cmpd="sng">
            <a:solidFill>
              <a:srgbClr val="F26838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6" name="Google Shape;166;p29"/>
          <p:cNvSpPr txBox="1"/>
          <p:nvPr/>
        </p:nvSpPr>
        <p:spPr>
          <a:xfrm>
            <a:off x="3529800" y="560427"/>
            <a:ext cx="2073300" cy="704778"/>
          </a:xfrm>
          <a:prstGeom prst="rect">
            <a:avLst/>
          </a:prstGeom>
          <a:solidFill>
            <a:srgbClr val="3AB88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 Channel</a:t>
            </a:r>
            <a:endParaRPr sz="1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3501450" y="3850784"/>
            <a:ext cx="2130000" cy="704778"/>
          </a:xfrm>
          <a:prstGeom prst="rect">
            <a:avLst/>
          </a:prstGeom>
          <a:solidFill>
            <a:srgbClr val="3AB88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Single Channel</a:t>
            </a:r>
            <a:endParaRPr sz="1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7153790" y="2293572"/>
            <a:ext cx="1435800" cy="704778"/>
          </a:xfrm>
          <a:prstGeom prst="rect">
            <a:avLst/>
          </a:prstGeom>
          <a:solidFill>
            <a:srgbClr val="3AB88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Cost Efficient</a:t>
            </a:r>
            <a:endParaRPr sz="1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554167" y="2293572"/>
            <a:ext cx="1682100" cy="704778"/>
          </a:xfrm>
          <a:prstGeom prst="rect">
            <a:avLst/>
          </a:prstGeom>
          <a:solidFill>
            <a:srgbClr val="3AB88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Expensive</a:t>
            </a:r>
            <a:endParaRPr sz="1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075" y="3525735"/>
            <a:ext cx="743173" cy="21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 rotWithShape="1">
          <a:blip r:embed="rId4">
            <a:alphaModFix/>
          </a:blip>
          <a:srcRect t="28829" b="23830"/>
          <a:stretch/>
        </p:blipFill>
        <p:spPr>
          <a:xfrm>
            <a:off x="2836000" y="2825785"/>
            <a:ext cx="987308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750" y="3790510"/>
            <a:ext cx="616550" cy="1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2107" y="802122"/>
            <a:ext cx="2320857" cy="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7">
            <a:alphaModFix/>
          </a:blip>
          <a:srcRect l="15503" t="34647" r="9674" b="38861"/>
          <a:stretch/>
        </p:blipFill>
        <p:spPr>
          <a:xfrm>
            <a:off x="2636400" y="2098560"/>
            <a:ext cx="1040688" cy="3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8">
            <a:alphaModFix/>
          </a:blip>
          <a:srcRect t="25489" b="20622"/>
          <a:stretch/>
        </p:blipFill>
        <p:spPr>
          <a:xfrm>
            <a:off x="1733198" y="3323285"/>
            <a:ext cx="942556" cy="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5621" y="2148754"/>
            <a:ext cx="1101469" cy="3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5925" y="1535035"/>
            <a:ext cx="858585" cy="3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l="14888" t="28469" r="14614" b="36943"/>
          <a:stretch/>
        </p:blipFill>
        <p:spPr>
          <a:xfrm>
            <a:off x="3500986" y="3583193"/>
            <a:ext cx="1062105" cy="40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 rotWithShape="1">
          <a:blip r:embed="rId4">
            <a:alphaModFix/>
          </a:blip>
          <a:srcRect l="16965" t="5086" r="17606" b="10844"/>
          <a:stretch/>
        </p:blipFill>
        <p:spPr>
          <a:xfrm>
            <a:off x="4777604" y="3505568"/>
            <a:ext cx="56989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5">
            <a:alphaModFix/>
          </a:blip>
          <a:srcRect b="10023"/>
          <a:stretch/>
        </p:blipFill>
        <p:spPr>
          <a:xfrm>
            <a:off x="3352584" y="420130"/>
            <a:ext cx="2286399" cy="23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3101084" y="2831089"/>
            <a:ext cx="278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50" dirty="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Nauman Sikandar Mirza</a:t>
            </a:r>
            <a:endParaRPr sz="1850" dirty="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86" name="Google Shape;186;p30"/>
          <p:cNvCxnSpPr/>
          <p:nvPr/>
        </p:nvCxnSpPr>
        <p:spPr>
          <a:xfrm rot="10800000">
            <a:off x="-986925" y="2819068"/>
            <a:ext cx="10963200" cy="0"/>
          </a:xfrm>
          <a:prstGeom prst="straightConnector1">
            <a:avLst/>
          </a:prstGeom>
          <a:noFill/>
          <a:ln w="28575" cap="flat" cmpd="sng">
            <a:solidFill>
              <a:srgbClr val="F26838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3101084" y="3235464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50" dirty="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Founder &amp; CEO</a:t>
            </a:r>
            <a:endParaRPr sz="1450" dirty="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7FB7A-4E11-9EE5-3521-6863BC7CDF0B}"/>
              </a:ext>
            </a:extLst>
          </p:cNvPr>
          <p:cNvSpPr txBox="1"/>
          <p:nvPr/>
        </p:nvSpPr>
        <p:spPr>
          <a:xfrm>
            <a:off x="130629" y="4827108"/>
            <a:ext cx="9013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K" dirty="0"/>
              <a:t>LinkedIn: https://www.linkedin.com/in/nauman-sikandar-mirza-aa06b04/?originalSubdomain=pk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7670-586B-EC93-F977-E4E42EBF7613}"/>
              </a:ext>
            </a:extLst>
          </p:cNvPr>
          <p:cNvSpPr txBox="1"/>
          <p:nvPr/>
        </p:nvSpPr>
        <p:spPr>
          <a:xfrm>
            <a:off x="130631" y="4130422"/>
            <a:ext cx="90133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K" dirty="0"/>
              <a:t>Serial Entreprenuer, building technology ventures for over a decade. Sold my first company EatOye! </a:t>
            </a:r>
            <a:r>
              <a:rPr lang="en-GB" dirty="0"/>
              <a:t>T</a:t>
            </a:r>
            <a:r>
              <a:rPr lang="en-PK" dirty="0"/>
              <a:t>o foodpanda in 2015. Then worked as MD and CEO for foodpanda for 7 years and built it into largest online company in Pakistan with an Annualized GMV of USD 500M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717" y="615790"/>
            <a:ext cx="1492200" cy="1492200"/>
          </a:xfrm>
          <a:prstGeom prst="ellipse">
            <a:avLst/>
          </a:prstGeom>
          <a:noFill/>
          <a:ln w="25225" cap="flat" cmpd="sng">
            <a:solidFill>
              <a:srgbClr val="0A3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109" y="2977418"/>
            <a:ext cx="1478400" cy="1478400"/>
          </a:xfrm>
          <a:prstGeom prst="ellipse">
            <a:avLst/>
          </a:prstGeom>
          <a:noFill/>
          <a:ln w="25225" cap="flat" cmpd="sng">
            <a:solidFill>
              <a:srgbClr val="0A3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5">
            <a:alphaModFix/>
          </a:blip>
          <a:srcRect l="6889" t="6889" r="6673" b="6673"/>
          <a:stretch/>
        </p:blipFill>
        <p:spPr>
          <a:xfrm>
            <a:off x="6546316" y="2977414"/>
            <a:ext cx="1478400" cy="1478400"/>
          </a:xfrm>
          <a:prstGeom prst="ellipse">
            <a:avLst/>
          </a:prstGeom>
          <a:noFill/>
          <a:ln w="25225" cap="flat" cmpd="sng">
            <a:solidFill>
              <a:srgbClr val="0A3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331" y="615806"/>
            <a:ext cx="1478400" cy="1478400"/>
          </a:xfrm>
          <a:prstGeom prst="ellipse">
            <a:avLst/>
          </a:prstGeom>
          <a:noFill/>
          <a:ln w="25225" cap="flat" cmpd="sng">
            <a:solidFill>
              <a:srgbClr val="0A3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1082" y="615796"/>
            <a:ext cx="1515900" cy="1515900"/>
          </a:xfrm>
          <a:prstGeom prst="ellipse">
            <a:avLst/>
          </a:prstGeom>
          <a:noFill/>
          <a:ln w="25225" cap="flat" cmpd="sng">
            <a:solidFill>
              <a:srgbClr val="0A384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31"/>
          <p:cNvSpPr txBox="1">
            <a:spLocks noGrp="1"/>
          </p:cNvSpPr>
          <p:nvPr>
            <p:ph type="title" idx="4294967295"/>
          </p:nvPr>
        </p:nvSpPr>
        <p:spPr>
          <a:xfrm>
            <a:off x="3076724" y="2004759"/>
            <a:ext cx="181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Shanzeh Fatima</a:t>
            </a:r>
            <a:endParaRPr sz="140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8" name="Google Shape;198;p31"/>
          <p:cNvSpPr txBox="1">
            <a:spLocks noGrp="1"/>
          </p:cNvSpPr>
          <p:nvPr>
            <p:ph type="title" idx="4294967295"/>
          </p:nvPr>
        </p:nvSpPr>
        <p:spPr>
          <a:xfrm>
            <a:off x="4991771" y="2039387"/>
            <a:ext cx="2254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Syed Muhammad Yaseen</a:t>
            </a:r>
            <a:endParaRPr sz="140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4294967295"/>
          </p:nvPr>
        </p:nvSpPr>
        <p:spPr>
          <a:xfrm>
            <a:off x="7382010" y="2018109"/>
            <a:ext cx="164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Faizan Rasheed</a:t>
            </a:r>
            <a:endParaRPr sz="140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0" name="Google Shape;200;p31"/>
          <p:cNvSpPr txBox="1">
            <a:spLocks noGrp="1"/>
          </p:cNvSpPr>
          <p:nvPr>
            <p:ph type="title" idx="4294967295"/>
          </p:nvPr>
        </p:nvSpPr>
        <p:spPr>
          <a:xfrm>
            <a:off x="4403840" y="4383130"/>
            <a:ext cx="140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Shaffan Nasir</a:t>
            </a:r>
            <a:endParaRPr sz="140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1" name="Google Shape;201;p31"/>
          <p:cNvSpPr txBox="1">
            <a:spLocks noGrp="1"/>
          </p:cNvSpPr>
          <p:nvPr>
            <p:ph type="title" idx="4294967295"/>
          </p:nvPr>
        </p:nvSpPr>
        <p:spPr>
          <a:xfrm>
            <a:off x="6401948" y="4371605"/>
            <a:ext cx="181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Syed Hamza Hassan</a:t>
            </a:r>
            <a:endParaRPr sz="1400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 idx="4294967295"/>
          </p:nvPr>
        </p:nvSpPr>
        <p:spPr>
          <a:xfrm>
            <a:off x="2588482" y="2366674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25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Product Design Lead</a:t>
            </a:r>
            <a:endParaRPr sz="125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 idx="4294967295"/>
          </p:nvPr>
        </p:nvSpPr>
        <p:spPr>
          <a:xfrm>
            <a:off x="4685839" y="2366674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25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Full Stack Engineer</a:t>
            </a:r>
            <a:endParaRPr sz="125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 idx="4294967295"/>
          </p:nvPr>
        </p:nvSpPr>
        <p:spPr>
          <a:xfrm>
            <a:off x="6794331" y="2366674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25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Senior Full Stack Engineer</a:t>
            </a:r>
            <a:endParaRPr sz="125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31"/>
          <p:cNvSpPr txBox="1">
            <a:spLocks noGrp="1"/>
          </p:cNvSpPr>
          <p:nvPr>
            <p:ph type="title" idx="4294967295"/>
          </p:nvPr>
        </p:nvSpPr>
        <p:spPr>
          <a:xfrm>
            <a:off x="3792615" y="4729725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25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Senior Full Stack Engineer</a:t>
            </a:r>
            <a:endParaRPr sz="125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31"/>
          <p:cNvSpPr txBox="1">
            <a:spLocks noGrp="1"/>
          </p:cNvSpPr>
          <p:nvPr>
            <p:ph type="title" idx="4294967295"/>
          </p:nvPr>
        </p:nvSpPr>
        <p:spPr>
          <a:xfrm>
            <a:off x="5890814" y="4725309"/>
            <a:ext cx="278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25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Senior App Engineer</a:t>
            </a:r>
            <a:endParaRPr sz="125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8">
            <a:alphaModFix/>
          </a:blip>
          <a:srcRect b="35136"/>
          <a:stretch/>
        </p:blipFill>
        <p:spPr>
          <a:xfrm>
            <a:off x="385100" y="513050"/>
            <a:ext cx="2078651" cy="224327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>
            <a:spLocks noGrp="1"/>
          </p:cNvSpPr>
          <p:nvPr>
            <p:ph type="title" idx="4294967295"/>
          </p:nvPr>
        </p:nvSpPr>
        <p:spPr>
          <a:xfrm>
            <a:off x="166351" y="2780774"/>
            <a:ext cx="24108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275" tIns="29625" rIns="59275" bIns="296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6"/>
              <a:buNone/>
            </a:pPr>
            <a:r>
              <a:rPr lang="en-GB" sz="1598">
                <a:solidFill>
                  <a:srgbClr val="0A384F"/>
                </a:solidFill>
                <a:latin typeface="Roboto Black"/>
                <a:ea typeface="Roboto Black"/>
                <a:cs typeface="Roboto Black"/>
                <a:sym typeface="Roboto Black"/>
              </a:rPr>
              <a:t>Zain Abbas</a:t>
            </a:r>
            <a:endParaRPr sz="1598">
              <a:solidFill>
                <a:srgbClr val="0A38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123" y="3507537"/>
            <a:ext cx="1015309" cy="361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>
            <a:spLocks noGrp="1"/>
          </p:cNvSpPr>
          <p:nvPr>
            <p:ph type="title" idx="4294967295"/>
          </p:nvPr>
        </p:nvSpPr>
        <p:spPr>
          <a:xfrm>
            <a:off x="166351" y="3130265"/>
            <a:ext cx="2410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275" tIns="29625" rIns="59275" bIns="296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6"/>
              <a:buNone/>
            </a:pPr>
            <a:r>
              <a:rPr lang="en-GB" sz="1253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VP of Technology</a:t>
            </a:r>
            <a:endParaRPr sz="1253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3466" y="3547668"/>
            <a:ext cx="533043" cy="2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11">
            <a:alphaModFix/>
          </a:blip>
          <a:srcRect t="26977" b="26732"/>
          <a:stretch/>
        </p:blipFill>
        <p:spPr>
          <a:xfrm>
            <a:off x="1082717" y="3833441"/>
            <a:ext cx="949554" cy="439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31"/>
          <p:cNvCxnSpPr/>
          <p:nvPr/>
        </p:nvCxnSpPr>
        <p:spPr>
          <a:xfrm rot="10800000">
            <a:off x="-986925" y="2767946"/>
            <a:ext cx="10963200" cy="0"/>
          </a:xfrm>
          <a:prstGeom prst="straightConnector1">
            <a:avLst/>
          </a:prstGeom>
          <a:noFill/>
          <a:ln w="28575" cap="flat" cmpd="sng">
            <a:solidFill>
              <a:srgbClr val="F26838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r="54298" b="66937"/>
          <a:stretch/>
        </p:blipFill>
        <p:spPr>
          <a:xfrm flipH="1">
            <a:off x="-1" y="950775"/>
            <a:ext cx="4074276" cy="442132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816675" y="1968625"/>
            <a:ext cx="490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Meet </a:t>
            </a:r>
            <a:r>
              <a:rPr lang="en-GB" sz="3800" dirty="0" err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Hanzala</a:t>
            </a:r>
            <a:endParaRPr sz="4200" i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64741" t="24089" b="57585"/>
          <a:stretch/>
        </p:blipFill>
        <p:spPr>
          <a:xfrm>
            <a:off x="3617947" y="4117442"/>
            <a:ext cx="1472704" cy="114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ctrTitle"/>
          </p:nvPr>
        </p:nvSpPr>
        <p:spPr>
          <a:xfrm>
            <a:off x="246300" y="748675"/>
            <a:ext cx="8651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 dirty="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30 Leading brands in Pakistan</a:t>
            </a:r>
            <a:endParaRPr sz="3800" dirty="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32"/>
          <p:cNvSpPr/>
          <p:nvPr/>
        </p:nvSpPr>
        <p:spPr>
          <a:xfrm>
            <a:off x="730376" y="4106125"/>
            <a:ext cx="7278600" cy="734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t="26613" b="19370"/>
          <a:stretch/>
        </p:blipFill>
        <p:spPr>
          <a:xfrm>
            <a:off x="1314567" y="1769587"/>
            <a:ext cx="1059139" cy="33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8676" y="2296244"/>
            <a:ext cx="960527" cy="37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4238" y="3528317"/>
            <a:ext cx="724276" cy="38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6">
            <a:alphaModFix/>
          </a:blip>
          <a:srcRect t="21004"/>
          <a:stretch/>
        </p:blipFill>
        <p:spPr>
          <a:xfrm>
            <a:off x="2440472" y="2267102"/>
            <a:ext cx="668669" cy="55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7887" y="3646640"/>
            <a:ext cx="817488" cy="30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4502" y="3588642"/>
            <a:ext cx="1376128" cy="41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9">
            <a:alphaModFix/>
          </a:blip>
          <a:srcRect l="23285" t="36933" r="22549" b="35764"/>
          <a:stretch/>
        </p:blipFill>
        <p:spPr>
          <a:xfrm>
            <a:off x="3209013" y="2221548"/>
            <a:ext cx="1119810" cy="30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6560" y="1724246"/>
            <a:ext cx="770908" cy="45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06553" y="1699456"/>
            <a:ext cx="1059118" cy="52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89224" y="2798412"/>
            <a:ext cx="711507" cy="29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05832" y="2828926"/>
            <a:ext cx="1179668" cy="21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35162" y="1807803"/>
            <a:ext cx="817467" cy="42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20644" y="1636075"/>
            <a:ext cx="1059117" cy="55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48913" y="2869047"/>
            <a:ext cx="908723" cy="47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80159" y="2101322"/>
            <a:ext cx="1179661" cy="46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84763" y="2333774"/>
            <a:ext cx="863516" cy="3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555101" y="3480733"/>
            <a:ext cx="711492" cy="55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91084" y="3105559"/>
            <a:ext cx="622958" cy="37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00524" y="3335228"/>
            <a:ext cx="817472" cy="65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250025" y="2847955"/>
            <a:ext cx="863531" cy="4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 title="21863394-theskinfit-logo-300x300.png"/>
          <p:cNvPicPr preferRelativeResize="0"/>
          <p:nvPr/>
        </p:nvPicPr>
        <p:blipFill rotWithShape="1">
          <a:blip r:embed="rId23">
            <a:alphaModFix/>
          </a:blip>
          <a:srcRect t="37733" b="36583"/>
          <a:stretch/>
        </p:blipFill>
        <p:spPr>
          <a:xfrm>
            <a:off x="6640335" y="1775053"/>
            <a:ext cx="1376129" cy="35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320503" y="3186125"/>
            <a:ext cx="573030" cy="53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162788" y="2706144"/>
            <a:ext cx="1124046" cy="28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537464" y="2829667"/>
            <a:ext cx="945839" cy="52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27">
            <a:alphaModFix/>
          </a:blip>
          <a:srcRect l="12034" t="9960" r="15073" b="10160"/>
          <a:stretch/>
        </p:blipFill>
        <p:spPr>
          <a:xfrm>
            <a:off x="5548428" y="2168572"/>
            <a:ext cx="961196" cy="52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282224" y="3302861"/>
            <a:ext cx="1765770" cy="21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ctrTitle"/>
          </p:nvPr>
        </p:nvSpPr>
        <p:spPr>
          <a:xfrm>
            <a:off x="246300" y="2118741"/>
            <a:ext cx="8651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MRR $25K and growing 20% MoM</a:t>
            </a:r>
            <a:endParaRPr sz="380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ctrTitle"/>
          </p:nvPr>
        </p:nvSpPr>
        <p:spPr>
          <a:xfrm>
            <a:off x="1747050" y="2204700"/>
            <a:ext cx="56499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 dirty="0">
                <a:solidFill>
                  <a:srgbClr val="0A384F"/>
                </a:solidFill>
                <a:latin typeface="Roboto"/>
                <a:ea typeface="Roboto"/>
                <a:cs typeface="Roboto"/>
                <a:sym typeface="Roboto"/>
              </a:rPr>
              <a:t>US$ 500K at USD 4M</a:t>
            </a:r>
            <a:endParaRPr sz="3800" dirty="0">
              <a:solidFill>
                <a:srgbClr val="0A3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730376" y="4106125"/>
            <a:ext cx="7278600" cy="734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44521" b="66931"/>
          <a:stretch/>
        </p:blipFill>
        <p:spPr>
          <a:xfrm flipH="1">
            <a:off x="-509826" y="1156925"/>
            <a:ext cx="4714476" cy="421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4089500" y="1336500"/>
            <a:ext cx="4553700" cy="25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80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Runs his Online</a:t>
            </a:r>
            <a:r>
              <a:rPr lang="en-GB" sz="3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beauty &amp; makeup store</a:t>
            </a:r>
            <a:endParaRPr sz="3800" i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l="34391" t="21367" r="35569" b="57099"/>
          <a:stretch/>
        </p:blipFill>
        <p:spPr>
          <a:xfrm rot="655703">
            <a:off x="2361774" y="683313"/>
            <a:ext cx="1030026" cy="1107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t="31563" r="51054" b="37098"/>
          <a:stretch/>
        </p:blipFill>
        <p:spPr>
          <a:xfrm flipH="1">
            <a:off x="-417826" y="1248400"/>
            <a:ext cx="4314250" cy="41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2786742" y="733800"/>
            <a:ext cx="6200503" cy="132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Invests US$ 15,000 and acquires 10,000 new customers every month!</a:t>
            </a:r>
            <a:endParaRPr sz="2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l="64741" t="57421" b="24253"/>
          <a:stretch/>
        </p:blipFill>
        <p:spPr>
          <a:xfrm>
            <a:off x="3388149" y="4048550"/>
            <a:ext cx="1209001" cy="94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l="61744" b="76875"/>
          <a:stretch/>
        </p:blipFill>
        <p:spPr>
          <a:xfrm>
            <a:off x="4461249" y="3877900"/>
            <a:ext cx="1311775" cy="118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l="48140" t="31237" b="37424"/>
          <a:stretch/>
        </p:blipFill>
        <p:spPr>
          <a:xfrm flipH="1">
            <a:off x="-511376" y="1271300"/>
            <a:ext cx="4524076" cy="41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952206" y="703738"/>
            <a:ext cx="6052457" cy="197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Despite the high customer acquisition But his business isn’t growing.</a:t>
            </a:r>
            <a:endParaRPr sz="2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 l="64741" b="74894"/>
          <a:stretch/>
        </p:blipFill>
        <p:spPr>
          <a:xfrm>
            <a:off x="3701875" y="3450275"/>
            <a:ext cx="1585308" cy="16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t="62096" r="51054"/>
          <a:stretch/>
        </p:blipFill>
        <p:spPr>
          <a:xfrm flipH="1">
            <a:off x="-100900" y="1191000"/>
            <a:ext cx="3588872" cy="41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3004458" y="605346"/>
            <a:ext cx="6047304" cy="197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When he dug into the numbers, he found out that a staggering 95% of his customers never return</a:t>
            </a:r>
            <a:endParaRPr sz="2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l="64741" t="76875"/>
          <a:stretch/>
        </p:blipFill>
        <p:spPr>
          <a:xfrm>
            <a:off x="3584100" y="3727300"/>
            <a:ext cx="1646075" cy="1619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l="67341" t="33464" b="37146"/>
          <a:stretch/>
        </p:blipFill>
        <p:spPr>
          <a:xfrm flipH="1">
            <a:off x="135166" y="1518225"/>
            <a:ext cx="2852324" cy="385017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2721245" y="528738"/>
            <a:ext cx="6287589" cy="197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He tried obvious choices like META &amp; Google but their algorithm focuses on New Acquisitions!</a:t>
            </a:r>
            <a:endParaRPr sz="2800" i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l="51052" t="62096" r="8604"/>
          <a:stretch/>
        </p:blipFill>
        <p:spPr>
          <a:xfrm flipH="1">
            <a:off x="363776" y="1203391"/>
            <a:ext cx="2964349" cy="417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2969624" y="800395"/>
            <a:ext cx="6064266" cy="197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He is unable to figure out, how do I stop churning customers and Drive sustainable growth!</a:t>
            </a:r>
            <a:endParaRPr sz="2800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20"/>
          <p:cNvSpPr/>
          <p:nvPr/>
        </p:nvSpPr>
        <p:spPr>
          <a:xfrm>
            <a:off x="534644" y="1244107"/>
            <a:ext cx="608100" cy="105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t="3138" r="61744" b="76835"/>
          <a:stretch/>
        </p:blipFill>
        <p:spPr>
          <a:xfrm>
            <a:off x="3383501" y="3169701"/>
            <a:ext cx="1761001" cy="138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962" y="1842821"/>
            <a:ext cx="5244075" cy="14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7;p19">
            <a:extLst>
              <a:ext uri="{FF2B5EF4-FFF2-40B4-BE49-F238E27FC236}">
                <a16:creationId xmlns:a16="http://schemas.microsoft.com/office/drawing/2014/main" id="{AAE49FF3-7EB5-3586-D72B-4D25C8E5E866}"/>
              </a:ext>
            </a:extLst>
          </p:cNvPr>
          <p:cNvSpPr txBox="1"/>
          <p:nvPr/>
        </p:nvSpPr>
        <p:spPr>
          <a:xfrm>
            <a:off x="0" y="3202270"/>
            <a:ext cx="9008834" cy="14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Mergn is a customer engagement platform which enables online stores to hyper target their existing customers and engage with them on brand-owned channels like Email, SMS and What's to drive repurchases and customer retention.</a:t>
            </a:r>
            <a:endParaRPr sz="1800" i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493</Words>
  <Application>Microsoft Macintosh PowerPoint</Application>
  <PresentationFormat>On-screen Show (16:9)</PresentationFormat>
  <Paragraphs>65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Roboto Black</vt:lpstr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78,000</vt:lpstr>
      <vt:lpstr>500,000</vt:lpstr>
      <vt:lpstr>PowerPoint Presentation</vt:lpstr>
      <vt:lpstr>Nauman Sikandar Mirza</vt:lpstr>
      <vt:lpstr>Shanzeh Fatima</vt:lpstr>
      <vt:lpstr>30 Leading brands in Pakistan</vt:lpstr>
      <vt:lpstr>MRR $25K and growing 20% MoM</vt:lpstr>
      <vt:lpstr>US$ 500K at USD 4M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IT Support - GA</cp:lastModifiedBy>
  <cp:revision>4</cp:revision>
  <dcterms:modified xsi:type="dcterms:W3CDTF">2025-09-23T05:47:56Z</dcterms:modified>
</cp:coreProperties>
</file>