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League Spartan" charset="1" panose="00000800000000000000"/>
      <p:regular r:id="rId15"/>
    </p:embeddedFont>
    <p:embeddedFont>
      <p:font typeface="Garet" charset="1" panose="00000000000000000000"/>
      <p:regular r:id="rId16"/>
    </p:embeddedFont>
    <p:embeddedFont>
      <p:font typeface="Garet Bold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6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embeddings/oleObject1.bin" Type="http://schemas.openxmlformats.org/officeDocument/2006/relationships/oleObject"/><Relationship Id="rId5" Target="https://docs.google.com/spreadsheets/d/1fbI3k7GL5YL_3QRHu7umGOrIhTlxV56kT8ZpwNwdVVI/edit?usp=sharing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805388" cy="2387466"/>
          </a:xfrm>
          <a:custGeom>
            <a:avLst/>
            <a:gdLst/>
            <a:ahLst/>
            <a:cxnLst/>
            <a:rect r="r" b="b" t="t" l="l"/>
            <a:pathLst>
              <a:path h="2387466" w="5805388">
                <a:moveTo>
                  <a:pt x="0" y="0"/>
                </a:moveTo>
                <a:lnTo>
                  <a:pt x="5805388" y="0"/>
                </a:lnTo>
                <a:lnTo>
                  <a:pt x="5805388" y="2387466"/>
                </a:lnTo>
                <a:lnTo>
                  <a:pt x="0" y="238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8026305" y="1697355"/>
            <a:ext cx="10104941" cy="6595158"/>
            <a:chOff x="0" y="0"/>
            <a:chExt cx="19050000" cy="124333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452880" y="587121"/>
              <a:ext cx="16166846" cy="10116185"/>
            </a:xfrm>
            <a:custGeom>
              <a:avLst/>
              <a:gdLst/>
              <a:ahLst/>
              <a:cxnLst/>
              <a:rect r="r" b="b" t="t" l="l"/>
              <a:pathLst>
                <a:path h="10116185" w="16166846">
                  <a:moveTo>
                    <a:pt x="16166846" y="0"/>
                  </a:moveTo>
                  <a:lnTo>
                    <a:pt x="16166846" y="10116185"/>
                  </a:lnTo>
                  <a:lnTo>
                    <a:pt x="0" y="10116185"/>
                  </a:lnTo>
                  <a:lnTo>
                    <a:pt x="0" y="0"/>
                  </a:lnTo>
                  <a:lnTo>
                    <a:pt x="16166846" y="0"/>
                  </a:lnTo>
                  <a:close/>
                </a:path>
              </a:pathLst>
            </a:custGeom>
            <a:blipFill>
              <a:blip r:embed="rId3"/>
              <a:stretch>
                <a:fillRect l="-3668" t="0" r="-3668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050000" cy="12433300"/>
            </a:xfrm>
            <a:custGeom>
              <a:avLst/>
              <a:gdLst/>
              <a:ahLst/>
              <a:cxnLst/>
              <a:rect r="r" b="b" t="t" l="l"/>
              <a:pathLst>
                <a:path h="12433300" w="19050000">
                  <a:moveTo>
                    <a:pt x="19050000" y="0"/>
                  </a:moveTo>
                  <a:lnTo>
                    <a:pt x="19050000" y="12433300"/>
                  </a:lnTo>
                  <a:lnTo>
                    <a:pt x="0" y="12433300"/>
                  </a:lnTo>
                  <a:lnTo>
                    <a:pt x="0" y="0"/>
                  </a:lnTo>
                  <a:lnTo>
                    <a:pt x="19050000" y="0"/>
                  </a:lnTo>
                  <a:close/>
                </a:path>
              </a:pathLst>
            </a:custGeom>
            <a:blipFill>
              <a:blip r:embed="rId4"/>
              <a:stretch>
                <a:fillRect l="-301" t="0" r="-301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2986748"/>
            <a:ext cx="7513030" cy="1355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35"/>
              </a:lnSpc>
            </a:pPr>
            <a:r>
              <a:rPr lang="en-US" sz="10799" spc="-377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VMnebula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041891"/>
            <a:ext cx="4446724" cy="216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56"/>
              </a:lnSpc>
            </a:pPr>
            <a:r>
              <a:rPr lang="en-US" sz="1800" spc="-63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Investor Deck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4376904"/>
            <a:ext cx="7358743" cy="265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2"/>
              </a:lnSpc>
            </a:pPr>
            <a:r>
              <a:rPr lang="en-US" sz="2100" spc="-73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Compliance-First Cloud Computer for E-Commerce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191368" y="9829669"/>
            <a:ext cx="7905263" cy="216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56"/>
              </a:lnSpc>
            </a:pPr>
            <a:r>
              <a:rPr lang="en-US" sz="1800" spc="-63">
                <a:solidFill>
                  <a:srgbClr val="00106F">
                    <a:alpha val="68627"/>
                  </a:srgb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+92310-503506-7/ www.vmnebula.com / conatct@vmnebula.com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7064" y="2578751"/>
            <a:ext cx="8201635" cy="5132060"/>
          </a:xfrm>
          <a:custGeom>
            <a:avLst/>
            <a:gdLst/>
            <a:ahLst/>
            <a:cxnLst/>
            <a:rect r="r" b="b" t="t" l="l"/>
            <a:pathLst>
              <a:path h="5132060" w="8201635">
                <a:moveTo>
                  <a:pt x="0" y="0"/>
                </a:moveTo>
                <a:lnTo>
                  <a:pt x="8201634" y="0"/>
                </a:lnTo>
                <a:lnTo>
                  <a:pt x="8201634" y="5132060"/>
                </a:lnTo>
                <a:lnTo>
                  <a:pt x="0" y="513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68" t="0" r="-3638" b="-5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280904"/>
            <a:ext cx="9664284" cy="6307560"/>
          </a:xfrm>
          <a:custGeom>
            <a:avLst/>
            <a:gdLst/>
            <a:ahLst/>
            <a:cxnLst/>
            <a:rect r="r" b="b" t="t" l="l"/>
            <a:pathLst>
              <a:path h="6307560" w="9664284">
                <a:moveTo>
                  <a:pt x="0" y="0"/>
                </a:moveTo>
                <a:lnTo>
                  <a:pt x="9664284" y="0"/>
                </a:lnTo>
                <a:lnTo>
                  <a:pt x="9664284" y="6307560"/>
                </a:lnTo>
                <a:lnTo>
                  <a:pt x="0" y="6307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1" t="0" r="-298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5000625" cy="2057400"/>
          </a:xfrm>
          <a:custGeom>
            <a:avLst/>
            <a:gdLst/>
            <a:ahLst/>
            <a:cxnLst/>
            <a:rect r="r" b="b" t="t" l="l"/>
            <a:pathLst>
              <a:path h="2057400" w="5000625">
                <a:moveTo>
                  <a:pt x="0" y="0"/>
                </a:moveTo>
                <a:lnTo>
                  <a:pt x="5000625" y="0"/>
                </a:lnTo>
                <a:lnTo>
                  <a:pt x="50006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947024" y="2412625"/>
            <a:ext cx="7447216" cy="6161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599">
                <a:solidFill>
                  <a:srgbClr val="00106F"/>
                </a:solidFill>
                <a:latin typeface="Garet"/>
                <a:ea typeface="Garet"/>
                <a:cs typeface="Garet"/>
                <a:sym typeface="Garet"/>
              </a:rPr>
              <a:t>At VMnebula, we’re solving a billion-dollar pain point for global e-commerce sellers- account suspensions and compliance risks on platforms like Amazon and Walmart.</a:t>
            </a:r>
          </a:p>
          <a:p>
            <a:pPr algn="just">
              <a:lnSpc>
                <a:spcPts val="6498"/>
              </a:lnSpc>
            </a:pPr>
            <a:r>
              <a:rPr lang="en-US" sz="2599">
                <a:solidFill>
                  <a:srgbClr val="00106F"/>
                </a:solidFill>
                <a:latin typeface="Garet"/>
                <a:ea typeface="Garet"/>
                <a:cs typeface="Garet"/>
                <a:sym typeface="Garet"/>
              </a:rPr>
              <a:t>Our product, NebulaDesk, is an AI-</a:t>
            </a:r>
          </a:p>
          <a:p>
            <a:pPr algn="just">
              <a:lnSpc>
                <a:spcPts val="1299"/>
              </a:lnSpc>
            </a:pPr>
            <a:r>
              <a:rPr lang="en-US" sz="2599">
                <a:solidFill>
                  <a:srgbClr val="00106F"/>
                </a:solidFill>
                <a:latin typeface="Garet"/>
                <a:ea typeface="Garet"/>
                <a:cs typeface="Garet"/>
                <a:sym typeface="Garet"/>
              </a:rPr>
              <a:t>augmented, secure cloud computer</a:t>
            </a:r>
          </a:p>
          <a:p>
            <a:pPr algn="just">
              <a:lnSpc>
                <a:spcPts val="5900"/>
              </a:lnSpc>
            </a:pPr>
            <a:r>
              <a:rPr lang="en-US" sz="2599">
                <a:solidFill>
                  <a:srgbClr val="00106F"/>
                </a:solidFill>
                <a:latin typeface="Garet"/>
                <a:ea typeface="Garet"/>
                <a:cs typeface="Garet"/>
                <a:sym typeface="Garet"/>
              </a:rPr>
              <a:t>designed specifically for e-commerce</a:t>
            </a:r>
          </a:p>
          <a:p>
            <a:pPr algn="just">
              <a:lnSpc>
                <a:spcPts val="1299"/>
              </a:lnSpc>
            </a:pPr>
            <a:r>
              <a:rPr lang="en-US" sz="2599">
                <a:solidFill>
                  <a:srgbClr val="00106F"/>
                </a:solidFill>
                <a:latin typeface="Garet"/>
                <a:ea typeface="Garet"/>
                <a:cs typeface="Garet"/>
                <a:sym typeface="Garet"/>
              </a:rPr>
              <a:t>teams. </a:t>
            </a:r>
          </a:p>
          <a:p>
            <a:pPr algn="just">
              <a:lnSpc>
                <a:spcPts val="5900"/>
              </a:lnSpc>
            </a:pPr>
            <a:r>
              <a:rPr lang="en-US" sz="2599">
                <a:solidFill>
                  <a:srgbClr val="00106F"/>
                </a:solidFill>
                <a:latin typeface="Garet"/>
                <a:ea typeface="Garet"/>
                <a:cs typeface="Garet"/>
                <a:sym typeface="Garet"/>
              </a:rPr>
              <a:t>It protects accounts from compliance</a:t>
            </a:r>
          </a:p>
          <a:p>
            <a:pPr algn="just">
              <a:lnSpc>
                <a:spcPts val="1299"/>
              </a:lnSpc>
            </a:pPr>
            <a:r>
              <a:rPr lang="en-US" sz="2599">
                <a:solidFill>
                  <a:srgbClr val="00106F"/>
                </a:solidFill>
                <a:latin typeface="Garet"/>
                <a:ea typeface="Garet"/>
                <a:cs typeface="Garet"/>
                <a:sym typeface="Garet"/>
              </a:rPr>
              <a:t>triggers like</a:t>
            </a:r>
            <a:r>
              <a:rPr lang="en-US" b="true" sz="2599">
                <a:solidFill>
                  <a:srgbClr val="00106F"/>
                </a:solidFill>
                <a:latin typeface="Garet Bold"/>
                <a:ea typeface="Garet Bold"/>
                <a:cs typeface="Garet Bold"/>
                <a:sym typeface="Garet Bold"/>
              </a:rPr>
              <a:t> IP mismatches</a:t>
            </a:r>
            <a:r>
              <a:rPr lang="en-US" sz="2599">
                <a:solidFill>
                  <a:srgbClr val="00106F"/>
                </a:solidFill>
                <a:latin typeface="Garet"/>
                <a:ea typeface="Garet"/>
                <a:cs typeface="Garet"/>
                <a:sym typeface="Garet"/>
              </a:rPr>
              <a:t>, enables</a:t>
            </a:r>
          </a:p>
          <a:p>
            <a:pPr algn="just">
              <a:lnSpc>
                <a:spcPts val="5900"/>
              </a:lnSpc>
            </a:pPr>
            <a:r>
              <a:rPr lang="en-US" b="true" sz="2599">
                <a:solidFill>
                  <a:srgbClr val="00106F"/>
                </a:solidFill>
                <a:latin typeface="Garet Bold"/>
                <a:ea typeface="Garet Bold"/>
                <a:cs typeface="Garet Bold"/>
                <a:sym typeface="Garet Bold"/>
              </a:rPr>
              <a:t>multiple users to collaborate</a:t>
            </a:r>
            <a:r>
              <a:rPr lang="en-US" sz="2599">
                <a:solidFill>
                  <a:srgbClr val="00106F"/>
                </a:solidFill>
                <a:latin typeface="Garet"/>
                <a:ea typeface="Garet"/>
                <a:cs typeface="Garet"/>
                <a:sym typeface="Garet"/>
              </a:rPr>
              <a:t> safely on a</a:t>
            </a:r>
          </a:p>
          <a:p>
            <a:pPr algn="just">
              <a:lnSpc>
                <a:spcPts val="1299"/>
              </a:lnSpc>
            </a:pPr>
            <a:r>
              <a:rPr lang="en-US" sz="2599">
                <a:solidFill>
                  <a:srgbClr val="00106F"/>
                </a:solidFill>
                <a:latin typeface="Garet"/>
                <a:ea typeface="Garet"/>
                <a:cs typeface="Garet"/>
                <a:sym typeface="Garet"/>
              </a:rPr>
              <a:t>single desktop, and automates critical</a:t>
            </a:r>
          </a:p>
          <a:p>
            <a:pPr algn="just">
              <a:lnSpc>
                <a:spcPts val="5900"/>
              </a:lnSpc>
            </a:pPr>
            <a:r>
              <a:rPr lang="en-US" sz="2599">
                <a:solidFill>
                  <a:srgbClr val="00106F"/>
                </a:solidFill>
                <a:latin typeface="Garet"/>
                <a:ea typeface="Garet"/>
                <a:cs typeface="Garet"/>
                <a:sym typeface="Garet"/>
              </a:rPr>
              <a:t>tasks like order tracking and reporting.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947024" y="1307106"/>
            <a:ext cx="4999726" cy="854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b="true" sz="4999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VM Nebula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91373" y="9702813"/>
            <a:ext cx="7468943" cy="326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106F">
                    <a:alpha val="65882"/>
                  </a:srgbClr>
                </a:solidFill>
                <a:latin typeface="Garet"/>
                <a:ea typeface="Garet"/>
                <a:cs typeface="Garet"/>
                <a:sym typeface="Garet"/>
              </a:rPr>
              <a:t>+92310-503506-7/ www.vmnebula.com / conatct@vmnebula.com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11413" y="1687023"/>
            <a:ext cx="7647887" cy="7562754"/>
            <a:chOff x="0" y="0"/>
            <a:chExt cx="6350000" cy="6337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37724"/>
            </a:xfrm>
            <a:custGeom>
              <a:avLst/>
              <a:gdLst/>
              <a:ahLst/>
              <a:cxnLst/>
              <a:rect r="r" b="b" t="t" l="l"/>
              <a:pathLst>
                <a:path h="6337724" w="6350000">
                  <a:moveTo>
                    <a:pt x="3175000" y="0"/>
                  </a:moveTo>
                  <a:cubicBezTo>
                    <a:pt x="1421496" y="0"/>
                    <a:pt x="0" y="1418748"/>
                    <a:pt x="0" y="3168862"/>
                  </a:cubicBezTo>
                  <a:cubicBezTo>
                    <a:pt x="0" y="4918977"/>
                    <a:pt x="1421496" y="6337724"/>
                    <a:pt x="3175000" y="6337724"/>
                  </a:cubicBezTo>
                  <a:cubicBezTo>
                    <a:pt x="4928504" y="6337724"/>
                    <a:pt x="6350000" y="4918977"/>
                    <a:pt x="6350000" y="3168862"/>
                  </a:cubicBezTo>
                  <a:cubicBezTo>
                    <a:pt x="6350000" y="1418748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106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63573" y="3339247"/>
            <a:ext cx="5743567" cy="5743567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E06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624487" y="5461075"/>
            <a:ext cx="3621739" cy="3621739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FFFF"/>
            </a:solidFill>
          </p:spPr>
        </p:sp>
      </p:grpSp>
      <p:sp>
        <p:nvSpPr>
          <p:cNvPr name="AutoShape 8" id="8"/>
          <p:cNvSpPr/>
          <p:nvPr/>
        </p:nvSpPr>
        <p:spPr>
          <a:xfrm>
            <a:off x="1028700" y="2244491"/>
            <a:ext cx="5688775" cy="0"/>
          </a:xfrm>
          <a:prstGeom prst="line">
            <a:avLst/>
          </a:prstGeom>
          <a:ln cap="flat" w="9525">
            <a:solidFill>
              <a:srgbClr val="0010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1028700" y="3710023"/>
            <a:ext cx="5688775" cy="0"/>
          </a:xfrm>
          <a:prstGeom prst="line">
            <a:avLst/>
          </a:prstGeom>
          <a:ln cap="flat" w="9525">
            <a:solidFill>
              <a:srgbClr val="00106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1028700" y="8435976"/>
            <a:ext cx="3084410" cy="812461"/>
            <a:chOff x="0" y="0"/>
            <a:chExt cx="358057" cy="9431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58057" cy="94315"/>
            </a:xfrm>
            <a:custGeom>
              <a:avLst/>
              <a:gdLst/>
              <a:ahLst/>
              <a:cxnLst/>
              <a:rect r="r" b="b" t="t" l="l"/>
              <a:pathLst>
                <a:path h="94315" w="358057">
                  <a:moveTo>
                    <a:pt x="47158" y="0"/>
                  </a:moveTo>
                  <a:lnTo>
                    <a:pt x="310899" y="0"/>
                  </a:lnTo>
                  <a:cubicBezTo>
                    <a:pt x="336944" y="0"/>
                    <a:pt x="358057" y="21113"/>
                    <a:pt x="358057" y="47158"/>
                  </a:cubicBezTo>
                  <a:lnTo>
                    <a:pt x="358057" y="47158"/>
                  </a:lnTo>
                  <a:cubicBezTo>
                    <a:pt x="358057" y="73202"/>
                    <a:pt x="336944" y="94315"/>
                    <a:pt x="310899" y="94315"/>
                  </a:cubicBezTo>
                  <a:lnTo>
                    <a:pt x="47158" y="94315"/>
                  </a:lnTo>
                  <a:cubicBezTo>
                    <a:pt x="21113" y="94315"/>
                    <a:pt x="0" y="73202"/>
                    <a:pt x="0" y="47158"/>
                  </a:cubicBezTo>
                  <a:lnTo>
                    <a:pt x="0" y="47158"/>
                  </a:lnTo>
                  <a:cubicBezTo>
                    <a:pt x="0" y="21113"/>
                    <a:pt x="21113" y="0"/>
                    <a:pt x="47158" y="0"/>
                  </a:cubicBezTo>
                  <a:close/>
                </a:path>
              </a:pathLst>
            </a:custGeom>
            <a:solidFill>
              <a:srgbClr val="00106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"/>
              <a:ext cx="358057" cy="103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39"/>
                </a:lnSpc>
              </a:pPr>
              <a:r>
                <a:rPr lang="en-US" b="true" sz="1799">
                  <a:solidFill>
                    <a:srgbClr val="F4F4F4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Market Research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28700" y="7486650"/>
            <a:ext cx="4848485" cy="63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0"/>
              </a:lnSpc>
            </a:pPr>
            <a:r>
              <a:rPr lang="en-US" sz="5000" spc="-175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Market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985132" y="2272262"/>
            <a:ext cx="2900448" cy="648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6"/>
              </a:lnSpc>
            </a:pPr>
            <a:r>
              <a:rPr lang="en-US" b="true" sz="3847" spc="-123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$25 Billion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85132" y="6894505"/>
            <a:ext cx="2900448" cy="648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6"/>
              </a:lnSpc>
            </a:pPr>
            <a:r>
              <a:rPr lang="en-US" b="true" sz="3847" spc="-123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150,000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85132" y="4304210"/>
            <a:ext cx="2900448" cy="648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6"/>
              </a:lnSpc>
            </a:pPr>
            <a:r>
              <a:rPr lang="en-US" b="true" sz="3847" spc="-123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2.5 Million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1627106"/>
            <a:ext cx="5854181" cy="415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84"/>
              </a:lnSpc>
              <a:spcBef>
                <a:spcPct val="0"/>
              </a:spcBef>
            </a:pPr>
            <a:r>
              <a:rPr lang="en-US" b="true" sz="2736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$25B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00125" y="990600"/>
            <a:ext cx="5854181" cy="352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7"/>
              </a:lnSpc>
            </a:pPr>
            <a:r>
              <a:rPr lang="en-US" sz="2062" u="non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Total Available Market (TAM):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3072803"/>
            <a:ext cx="5854181" cy="415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84"/>
              </a:lnSpc>
              <a:spcBef>
                <a:spcPct val="0"/>
              </a:spcBef>
            </a:pPr>
            <a:r>
              <a:rPr lang="en-US" b="true" sz="2736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2.5M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2456680"/>
            <a:ext cx="5854181" cy="351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7"/>
              </a:lnSpc>
            </a:pPr>
            <a:r>
              <a:rPr lang="en-US" sz="2062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Amazon </a:t>
            </a:r>
            <a:r>
              <a:rPr lang="en-US" b="true" sz="2062" u="non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Sellers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4589974"/>
            <a:ext cx="5854181" cy="415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84"/>
              </a:lnSpc>
              <a:spcBef>
                <a:spcPct val="0"/>
              </a:spcBef>
            </a:pPr>
            <a:r>
              <a:rPr lang="en-US" b="true" sz="2736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150,000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3922213"/>
            <a:ext cx="5854181" cy="351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7"/>
              </a:lnSpc>
            </a:pPr>
            <a:r>
              <a:rPr lang="en-US" sz="2062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</a:t>
            </a:r>
            <a:r>
              <a:rPr lang="en-US" b="true" sz="2062" u="non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almart Marketplace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424028" y="1470062"/>
            <a:ext cx="4698563" cy="673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5"/>
              </a:lnSpc>
            </a:pPr>
            <a:r>
              <a:rPr lang="en-US" sz="1968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Virtual Desktop Infrastructure for SMBs by 2027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424028" y="3095994"/>
            <a:ext cx="3293447" cy="330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5"/>
              </a:lnSpc>
            </a:pPr>
            <a:r>
              <a:rPr lang="en-US" sz="1968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Active sellers globally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424028" y="4450538"/>
            <a:ext cx="3293447" cy="673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5"/>
              </a:lnSpc>
            </a:pPr>
            <a:r>
              <a:rPr lang="en-US" sz="1968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Sellers, growing 45% YoY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068563" y="5017094"/>
            <a:ext cx="150875" cy="27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1"/>
              </a:lnSpc>
              <a:spcBef>
                <a:spcPct val="0"/>
              </a:spcBef>
            </a:pPr>
            <a:r>
              <a:rPr lang="en-US" b="true" sz="1910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319136" y="4959973"/>
            <a:ext cx="3277947" cy="351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7"/>
              </a:lnSpc>
            </a:pPr>
            <a:r>
              <a:rPr lang="en-US" sz="2062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Amazon </a:t>
            </a:r>
            <a:r>
              <a:rPr lang="en-US" b="true" sz="2062" u="non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Sellers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433819" y="7547311"/>
            <a:ext cx="4628249" cy="351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7"/>
              </a:lnSpc>
            </a:pPr>
            <a:r>
              <a:rPr lang="en-US" sz="2062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</a:t>
            </a:r>
            <a:r>
              <a:rPr lang="en-US" b="true" sz="2062" u="non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almart Sellers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067193" y="2939784"/>
            <a:ext cx="736327" cy="27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1"/>
              </a:lnSpc>
              <a:spcBef>
                <a:spcPct val="0"/>
              </a:spcBef>
            </a:pPr>
            <a:r>
              <a:rPr lang="en-US" b="true" sz="191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(TAM)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5117797" y="86336"/>
            <a:ext cx="3055519" cy="1256582"/>
          </a:xfrm>
          <a:custGeom>
            <a:avLst/>
            <a:gdLst/>
            <a:ahLst/>
            <a:cxnLst/>
            <a:rect r="r" b="b" t="t" l="l"/>
            <a:pathLst>
              <a:path h="1256582" w="3055519">
                <a:moveTo>
                  <a:pt x="0" y="0"/>
                </a:moveTo>
                <a:lnTo>
                  <a:pt x="3055519" y="0"/>
                </a:lnTo>
                <a:lnTo>
                  <a:pt x="3055519" y="1256582"/>
                </a:lnTo>
                <a:lnTo>
                  <a:pt x="0" y="12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5191368" y="9829669"/>
            <a:ext cx="7905263" cy="216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56"/>
              </a:lnSpc>
            </a:pPr>
            <a:r>
              <a:rPr lang="en-US" sz="1800" spc="-63">
                <a:solidFill>
                  <a:srgbClr val="00106F">
                    <a:alpha val="64706"/>
                  </a:srgb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+92310-503506-7/ www.vmnebula.com / conatct@vmnebula.com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947026" y="1283256"/>
            <a:ext cx="7312274" cy="0"/>
          </a:xfrm>
          <a:prstGeom prst="line">
            <a:avLst/>
          </a:prstGeom>
          <a:ln cap="flat" w="19050">
            <a:solidFill>
              <a:srgbClr val="00106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9947026" y="1520858"/>
            <a:ext cx="7312274" cy="1544280"/>
            <a:chOff x="0" y="0"/>
            <a:chExt cx="1946452" cy="41107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46452" cy="411071"/>
            </a:xfrm>
            <a:custGeom>
              <a:avLst/>
              <a:gdLst/>
              <a:ahLst/>
              <a:cxnLst/>
              <a:rect r="r" b="b" t="t" l="l"/>
              <a:pathLst>
                <a:path h="411071" w="1946452">
                  <a:moveTo>
                    <a:pt x="20116" y="0"/>
                  </a:moveTo>
                  <a:lnTo>
                    <a:pt x="1926336" y="0"/>
                  </a:lnTo>
                  <a:cubicBezTo>
                    <a:pt x="1937446" y="0"/>
                    <a:pt x="1946452" y="9006"/>
                    <a:pt x="1946452" y="20116"/>
                  </a:cubicBezTo>
                  <a:lnTo>
                    <a:pt x="1946452" y="390955"/>
                  </a:lnTo>
                  <a:cubicBezTo>
                    <a:pt x="1946452" y="402065"/>
                    <a:pt x="1937446" y="411071"/>
                    <a:pt x="1926336" y="411071"/>
                  </a:cubicBezTo>
                  <a:lnTo>
                    <a:pt x="20116" y="411071"/>
                  </a:lnTo>
                  <a:cubicBezTo>
                    <a:pt x="9006" y="411071"/>
                    <a:pt x="0" y="402065"/>
                    <a:pt x="0" y="390955"/>
                  </a:cubicBezTo>
                  <a:lnTo>
                    <a:pt x="0" y="20116"/>
                  </a:lnTo>
                  <a:cubicBezTo>
                    <a:pt x="0" y="9006"/>
                    <a:pt x="9006" y="0"/>
                    <a:pt x="20116" y="0"/>
                  </a:cubicBezTo>
                  <a:close/>
                </a:path>
              </a:pathLst>
            </a:custGeom>
            <a:solidFill>
              <a:srgbClr val="00106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946452" cy="458696"/>
            </a:xfrm>
            <a:prstGeom prst="rect">
              <a:avLst/>
            </a:prstGeom>
          </p:spPr>
          <p:txBody>
            <a:bodyPr anchor="ctr" rtlCol="false" tIns="47866" lIns="47866" bIns="47866" rIns="47866"/>
            <a:lstStyle/>
            <a:p>
              <a:pPr algn="ctr">
                <a:lnSpc>
                  <a:spcPts val="342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9947026" y="4190067"/>
            <a:ext cx="7312274" cy="0"/>
          </a:xfrm>
          <a:prstGeom prst="line">
            <a:avLst/>
          </a:prstGeom>
          <a:ln cap="flat" w="19050">
            <a:solidFill>
              <a:srgbClr val="00106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9947026" y="4565655"/>
            <a:ext cx="3364167" cy="2228118"/>
            <a:chOff x="0" y="0"/>
            <a:chExt cx="895507" cy="59310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95506" cy="593102"/>
            </a:xfrm>
            <a:custGeom>
              <a:avLst/>
              <a:gdLst/>
              <a:ahLst/>
              <a:cxnLst/>
              <a:rect r="r" b="b" t="t" l="l"/>
              <a:pathLst>
                <a:path h="593102" w="895506">
                  <a:moveTo>
                    <a:pt x="43724" y="0"/>
                  </a:moveTo>
                  <a:lnTo>
                    <a:pt x="851782" y="0"/>
                  </a:lnTo>
                  <a:cubicBezTo>
                    <a:pt x="875930" y="0"/>
                    <a:pt x="895506" y="19576"/>
                    <a:pt x="895506" y="43724"/>
                  </a:cubicBezTo>
                  <a:lnTo>
                    <a:pt x="895506" y="549378"/>
                  </a:lnTo>
                  <a:cubicBezTo>
                    <a:pt x="895506" y="573526"/>
                    <a:pt x="875930" y="593102"/>
                    <a:pt x="851782" y="593102"/>
                  </a:cubicBezTo>
                  <a:lnTo>
                    <a:pt x="43724" y="593102"/>
                  </a:lnTo>
                  <a:cubicBezTo>
                    <a:pt x="19576" y="593102"/>
                    <a:pt x="0" y="573526"/>
                    <a:pt x="0" y="549378"/>
                  </a:cubicBezTo>
                  <a:lnTo>
                    <a:pt x="0" y="43724"/>
                  </a:lnTo>
                  <a:cubicBezTo>
                    <a:pt x="0" y="19576"/>
                    <a:pt x="19576" y="0"/>
                    <a:pt x="43724" y="0"/>
                  </a:cubicBezTo>
                  <a:close/>
                </a:path>
              </a:pathLst>
            </a:custGeom>
            <a:solidFill>
              <a:srgbClr val="00106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95507" cy="640727"/>
            </a:xfrm>
            <a:prstGeom prst="rect">
              <a:avLst/>
            </a:prstGeom>
          </p:spPr>
          <p:txBody>
            <a:bodyPr anchor="ctr" rtlCol="false" tIns="47866" lIns="47866" bIns="47866" rIns="47866"/>
            <a:lstStyle/>
            <a:p>
              <a:pPr algn="ctr">
                <a:lnSpc>
                  <a:spcPts val="342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895133" y="4561542"/>
            <a:ext cx="3364167" cy="2232231"/>
            <a:chOff x="0" y="0"/>
            <a:chExt cx="895507" cy="59419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95506" cy="594197"/>
            </a:xfrm>
            <a:custGeom>
              <a:avLst/>
              <a:gdLst/>
              <a:ahLst/>
              <a:cxnLst/>
              <a:rect r="r" b="b" t="t" l="l"/>
              <a:pathLst>
                <a:path h="594197" w="895506">
                  <a:moveTo>
                    <a:pt x="43724" y="0"/>
                  </a:moveTo>
                  <a:lnTo>
                    <a:pt x="851782" y="0"/>
                  </a:lnTo>
                  <a:cubicBezTo>
                    <a:pt x="875930" y="0"/>
                    <a:pt x="895506" y="19576"/>
                    <a:pt x="895506" y="43724"/>
                  </a:cubicBezTo>
                  <a:lnTo>
                    <a:pt x="895506" y="550472"/>
                  </a:lnTo>
                  <a:cubicBezTo>
                    <a:pt x="895506" y="574621"/>
                    <a:pt x="875930" y="594197"/>
                    <a:pt x="851782" y="594197"/>
                  </a:cubicBezTo>
                  <a:lnTo>
                    <a:pt x="43724" y="594197"/>
                  </a:lnTo>
                  <a:cubicBezTo>
                    <a:pt x="19576" y="594197"/>
                    <a:pt x="0" y="574621"/>
                    <a:pt x="0" y="550472"/>
                  </a:cubicBezTo>
                  <a:lnTo>
                    <a:pt x="0" y="43724"/>
                  </a:lnTo>
                  <a:cubicBezTo>
                    <a:pt x="0" y="19576"/>
                    <a:pt x="19576" y="0"/>
                    <a:pt x="43724" y="0"/>
                  </a:cubicBezTo>
                  <a:close/>
                </a:path>
              </a:pathLst>
            </a:custGeom>
            <a:solidFill>
              <a:srgbClr val="00106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95507" cy="641822"/>
            </a:xfrm>
            <a:prstGeom prst="rect">
              <a:avLst/>
            </a:prstGeom>
          </p:spPr>
          <p:txBody>
            <a:bodyPr anchor="ctr" rtlCol="false" tIns="47866" lIns="47866" bIns="47866" rIns="47866"/>
            <a:lstStyle/>
            <a:p>
              <a:pPr algn="ctr">
                <a:lnSpc>
                  <a:spcPts val="3429"/>
                </a:lnSpc>
              </a:pPr>
            </a:p>
          </p:txBody>
        </p:sp>
      </p:grpSp>
      <p:sp>
        <p:nvSpPr>
          <p:cNvPr name="AutoShape 13" id="13"/>
          <p:cNvSpPr/>
          <p:nvPr/>
        </p:nvSpPr>
        <p:spPr>
          <a:xfrm>
            <a:off x="9947026" y="7974823"/>
            <a:ext cx="7312274" cy="0"/>
          </a:xfrm>
          <a:prstGeom prst="line">
            <a:avLst/>
          </a:prstGeom>
          <a:ln cap="flat" w="19050">
            <a:solidFill>
              <a:srgbClr val="00106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9947026" y="8212426"/>
            <a:ext cx="7312274" cy="1544280"/>
            <a:chOff x="0" y="0"/>
            <a:chExt cx="1946452" cy="41107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46452" cy="411071"/>
            </a:xfrm>
            <a:custGeom>
              <a:avLst/>
              <a:gdLst/>
              <a:ahLst/>
              <a:cxnLst/>
              <a:rect r="r" b="b" t="t" l="l"/>
              <a:pathLst>
                <a:path h="411071" w="1946452">
                  <a:moveTo>
                    <a:pt x="20116" y="0"/>
                  </a:moveTo>
                  <a:lnTo>
                    <a:pt x="1926336" y="0"/>
                  </a:lnTo>
                  <a:cubicBezTo>
                    <a:pt x="1937446" y="0"/>
                    <a:pt x="1946452" y="9006"/>
                    <a:pt x="1946452" y="20116"/>
                  </a:cubicBezTo>
                  <a:lnTo>
                    <a:pt x="1946452" y="390955"/>
                  </a:lnTo>
                  <a:cubicBezTo>
                    <a:pt x="1946452" y="402065"/>
                    <a:pt x="1937446" y="411071"/>
                    <a:pt x="1926336" y="411071"/>
                  </a:cubicBezTo>
                  <a:lnTo>
                    <a:pt x="20116" y="411071"/>
                  </a:lnTo>
                  <a:cubicBezTo>
                    <a:pt x="9006" y="411071"/>
                    <a:pt x="0" y="402065"/>
                    <a:pt x="0" y="390955"/>
                  </a:cubicBezTo>
                  <a:lnTo>
                    <a:pt x="0" y="20116"/>
                  </a:lnTo>
                  <a:cubicBezTo>
                    <a:pt x="0" y="9006"/>
                    <a:pt x="9006" y="0"/>
                    <a:pt x="20116" y="0"/>
                  </a:cubicBezTo>
                  <a:close/>
                </a:path>
              </a:pathLst>
            </a:custGeom>
            <a:solidFill>
              <a:srgbClr val="00106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1946452" cy="458696"/>
            </a:xfrm>
            <a:prstGeom prst="rect">
              <a:avLst/>
            </a:prstGeom>
          </p:spPr>
          <p:txBody>
            <a:bodyPr anchor="ctr" rtlCol="false" tIns="47866" lIns="47866" bIns="47866" rIns="47866"/>
            <a:lstStyle/>
            <a:p>
              <a:pPr algn="ctr">
                <a:lnSpc>
                  <a:spcPts val="342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9947026" y="673668"/>
            <a:ext cx="7312274" cy="34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799" spc="-97" b="tru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Desktop Usage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8623337"/>
            <a:ext cx="6681063" cy="634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0"/>
              </a:lnSpc>
            </a:pPr>
            <a:r>
              <a:rPr lang="en-US" sz="5000" spc="-175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Our Tractions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433459" y="2045819"/>
            <a:ext cx="3283296" cy="799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7"/>
              </a:lnSpc>
            </a:pPr>
            <a:r>
              <a:rPr lang="en-US" sz="6399" spc="-223">
                <a:solidFill>
                  <a:srgbClr val="F2F2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2000+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603163" y="2136133"/>
            <a:ext cx="3530308" cy="27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01"/>
              </a:lnSpc>
              <a:spcBef>
                <a:spcPct val="0"/>
              </a:spcBef>
            </a:pPr>
            <a:r>
              <a:rPr lang="en-US" sz="1910">
                <a:solidFill>
                  <a:srgbClr val="F2F2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Hours Users Clocked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947026" y="3580479"/>
            <a:ext cx="7312274" cy="34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799" spc="-97" b="tru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Early Adopters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433459" y="5430478"/>
            <a:ext cx="2420906" cy="79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8"/>
              </a:lnSpc>
            </a:pPr>
            <a:r>
              <a:rPr lang="en-US" sz="6400" spc="-224">
                <a:solidFill>
                  <a:srgbClr val="F2F2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295848" y="5162550"/>
            <a:ext cx="1877837" cy="805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01"/>
              </a:lnSpc>
              <a:spcBef>
                <a:spcPct val="0"/>
              </a:spcBef>
            </a:pPr>
            <a:r>
              <a:rPr lang="en-US" sz="1910" spc="133">
                <a:solidFill>
                  <a:srgbClr val="F2F2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International Ecommerce Agencies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296838" y="5430478"/>
            <a:ext cx="2560756" cy="79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8"/>
              </a:lnSpc>
            </a:pPr>
            <a:r>
              <a:rPr lang="en-US" sz="6400" spc="-224">
                <a:solidFill>
                  <a:srgbClr val="F2F2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123941" y="5092970"/>
            <a:ext cx="2135359" cy="805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01"/>
              </a:lnSpc>
              <a:spcBef>
                <a:spcPct val="0"/>
              </a:spcBef>
            </a:pPr>
            <a:r>
              <a:rPr lang="en-US" sz="1910">
                <a:solidFill>
                  <a:srgbClr val="F2F2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Pakistani Remote Team Agencies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47026" y="7365236"/>
            <a:ext cx="7312274" cy="34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799" spc="-97" b="tru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Pre-Revenue Tractions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410388" y="8777141"/>
            <a:ext cx="3283296" cy="79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8"/>
              </a:lnSpc>
            </a:pPr>
            <a:r>
              <a:rPr lang="en-US" sz="6400" spc="-224">
                <a:solidFill>
                  <a:srgbClr val="F2F2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$2K+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848725" y="8641573"/>
            <a:ext cx="4410575" cy="538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01"/>
              </a:lnSpc>
              <a:spcBef>
                <a:spcPct val="0"/>
              </a:spcBef>
            </a:pPr>
            <a:r>
              <a:rPr lang="en-US" sz="1910">
                <a:solidFill>
                  <a:srgbClr val="F2F2F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Revenue during 04 months of product Validation.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392192" y="3209603"/>
            <a:ext cx="8751808" cy="3728635"/>
          </a:xfrm>
          <a:custGeom>
            <a:avLst/>
            <a:gdLst/>
            <a:ahLst/>
            <a:cxnLst/>
            <a:rect r="r" b="b" t="t" l="l"/>
            <a:pathLst>
              <a:path h="3728635" w="8751808">
                <a:moveTo>
                  <a:pt x="0" y="0"/>
                </a:moveTo>
                <a:lnTo>
                  <a:pt x="8751808" y="0"/>
                </a:lnTo>
                <a:lnTo>
                  <a:pt x="8751808" y="3728634"/>
                </a:lnTo>
                <a:lnTo>
                  <a:pt x="0" y="3728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55" r="-989" b="-128128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0" y="0"/>
            <a:ext cx="4244049" cy="1745365"/>
          </a:xfrm>
          <a:custGeom>
            <a:avLst/>
            <a:gdLst/>
            <a:ahLst/>
            <a:cxnLst/>
            <a:rect r="r" b="b" t="t" l="l"/>
            <a:pathLst>
              <a:path h="1745365" w="4244049">
                <a:moveTo>
                  <a:pt x="0" y="0"/>
                </a:moveTo>
                <a:lnTo>
                  <a:pt x="4244049" y="0"/>
                </a:lnTo>
                <a:lnTo>
                  <a:pt x="4244049" y="1745365"/>
                </a:lnTo>
                <a:lnTo>
                  <a:pt x="0" y="1745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028700" y="9813856"/>
            <a:ext cx="7905263" cy="216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56"/>
              </a:lnSpc>
            </a:pPr>
            <a:r>
              <a:rPr lang="en-US" sz="1800" spc="-63">
                <a:solidFill>
                  <a:srgbClr val="00106F">
                    <a:alpha val="65882"/>
                  </a:srgb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+92310-503506-7/ www.vmnebula.com / conatct@vmnebula.com</a:t>
            </a: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144000" y="2369225"/>
            <a:ext cx="8095230" cy="0"/>
          </a:xfrm>
          <a:prstGeom prst="line">
            <a:avLst/>
          </a:prstGeom>
          <a:ln cap="flat" w="19050">
            <a:solidFill>
              <a:srgbClr val="0010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9497158" y="2692718"/>
            <a:ext cx="341993" cy="341993"/>
          </a:xfrm>
          <a:custGeom>
            <a:avLst/>
            <a:gdLst/>
            <a:ahLst/>
            <a:cxnLst/>
            <a:rect r="r" b="b" t="t" l="l"/>
            <a:pathLst>
              <a:path h="341993" w="341993">
                <a:moveTo>
                  <a:pt x="0" y="0"/>
                </a:moveTo>
                <a:lnTo>
                  <a:pt x="341992" y="0"/>
                </a:lnTo>
                <a:lnTo>
                  <a:pt x="341992" y="341992"/>
                </a:lnTo>
                <a:lnTo>
                  <a:pt x="0" y="341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497158" y="3929516"/>
            <a:ext cx="341993" cy="341993"/>
          </a:xfrm>
          <a:custGeom>
            <a:avLst/>
            <a:gdLst/>
            <a:ahLst/>
            <a:cxnLst/>
            <a:rect r="r" b="b" t="t" l="l"/>
            <a:pathLst>
              <a:path h="341993" w="341993">
                <a:moveTo>
                  <a:pt x="0" y="0"/>
                </a:moveTo>
                <a:lnTo>
                  <a:pt x="341992" y="0"/>
                </a:lnTo>
                <a:lnTo>
                  <a:pt x="341992" y="341993"/>
                </a:lnTo>
                <a:lnTo>
                  <a:pt x="0" y="34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497158" y="4852558"/>
            <a:ext cx="341993" cy="341993"/>
          </a:xfrm>
          <a:custGeom>
            <a:avLst/>
            <a:gdLst/>
            <a:ahLst/>
            <a:cxnLst/>
            <a:rect r="r" b="b" t="t" l="l"/>
            <a:pathLst>
              <a:path h="341993" w="341993">
                <a:moveTo>
                  <a:pt x="0" y="0"/>
                </a:moveTo>
                <a:lnTo>
                  <a:pt x="341992" y="0"/>
                </a:lnTo>
                <a:lnTo>
                  <a:pt x="341992" y="341993"/>
                </a:lnTo>
                <a:lnTo>
                  <a:pt x="0" y="34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9144000" y="6432309"/>
            <a:ext cx="8095230" cy="0"/>
          </a:xfrm>
          <a:prstGeom prst="line">
            <a:avLst/>
          </a:prstGeom>
          <a:ln cap="flat" w="19050">
            <a:solidFill>
              <a:srgbClr val="0010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2055062" y="2764900"/>
            <a:ext cx="3920282" cy="4114800"/>
          </a:xfrm>
          <a:custGeom>
            <a:avLst/>
            <a:gdLst/>
            <a:ahLst/>
            <a:cxnLst/>
            <a:rect r="r" b="b" t="t" l="l"/>
            <a:pathLst>
              <a:path h="4114800" w="3920282">
                <a:moveTo>
                  <a:pt x="0" y="0"/>
                </a:moveTo>
                <a:lnTo>
                  <a:pt x="3920282" y="0"/>
                </a:lnTo>
                <a:lnTo>
                  <a:pt x="39202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00" y="1686207"/>
            <a:ext cx="8095230" cy="392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1"/>
              </a:lnSpc>
            </a:pPr>
            <a:r>
              <a:rPr lang="en-US" sz="3099" spc="-108" b="tru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Subscription Plans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623299"/>
            <a:ext cx="6681063" cy="63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0"/>
              </a:lnSpc>
            </a:pPr>
            <a:r>
              <a:rPr lang="en-US" sz="5000" spc="-175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Our Business Model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110484" y="2616857"/>
            <a:ext cx="7128746" cy="2577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4"/>
              </a:lnSpc>
            </a:pPr>
            <a:r>
              <a:rPr lang="en-US" sz="2103" b="tru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Standard:</a:t>
            </a:r>
            <a:r>
              <a:rPr lang="en-US" sz="2103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$24/month per user with advanced tools </a:t>
            </a:r>
          </a:p>
          <a:p>
            <a:pPr algn="l">
              <a:lnSpc>
                <a:spcPts val="2944"/>
              </a:lnSpc>
            </a:pPr>
          </a:p>
          <a:p>
            <a:pPr algn="l">
              <a:lnSpc>
                <a:spcPts val="2944"/>
              </a:lnSpc>
            </a:pPr>
            <a:r>
              <a:rPr lang="en-US" sz="2103" b="tru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Standard:</a:t>
            </a:r>
            <a:r>
              <a:rPr lang="en-US" sz="2103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$92/month up to 5 User Team with advanced tools and collaboration features.</a:t>
            </a:r>
          </a:p>
          <a:p>
            <a:pPr algn="l">
              <a:lnSpc>
                <a:spcPts val="2944"/>
              </a:lnSpc>
            </a:pPr>
          </a:p>
          <a:p>
            <a:pPr algn="l">
              <a:lnSpc>
                <a:spcPts val="2944"/>
              </a:lnSpc>
            </a:pPr>
            <a:r>
              <a:rPr lang="en-US" sz="2103" b="tru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Pay-Per-use:</a:t>
            </a:r>
            <a:r>
              <a:rPr lang="en-US" sz="2103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Pay-as-you-Go Model (Coming Soon)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5749291"/>
            <a:ext cx="8095230" cy="392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1"/>
              </a:lnSpc>
            </a:pPr>
            <a:r>
              <a:rPr lang="en-US" sz="3099" spc="-108" b="tru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Partnerships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54545" y="6709366"/>
            <a:ext cx="8095230" cy="732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4"/>
              </a:lnSpc>
            </a:pPr>
            <a:r>
              <a:rPr lang="en-US" sz="2103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Custom Desktop for E-Commerce Agencies Selling on Multiple Platforms.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0" y="0"/>
            <a:ext cx="4369231" cy="1796846"/>
          </a:xfrm>
          <a:custGeom>
            <a:avLst/>
            <a:gdLst/>
            <a:ahLst/>
            <a:cxnLst/>
            <a:rect r="r" b="b" t="t" l="l"/>
            <a:pathLst>
              <a:path h="1796846" w="4369231">
                <a:moveTo>
                  <a:pt x="0" y="0"/>
                </a:moveTo>
                <a:lnTo>
                  <a:pt x="4369231" y="0"/>
                </a:lnTo>
                <a:lnTo>
                  <a:pt x="4369231" y="1796846"/>
                </a:lnTo>
                <a:lnTo>
                  <a:pt x="0" y="17968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975344" y="9705975"/>
            <a:ext cx="7905263" cy="216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56"/>
              </a:lnSpc>
            </a:pPr>
            <a:r>
              <a:rPr lang="en-US" sz="1800" spc="-63">
                <a:solidFill>
                  <a:srgbClr val="00106F">
                    <a:alpha val="67843"/>
                  </a:srgb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+92310-503506-7/ www.vmnebula.com / conatct@vmnebula.com</a:t>
            </a:r>
          </a:p>
        </p:txBody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445839"/>
            <a:ext cx="3084410" cy="812461"/>
            <a:chOff x="0" y="0"/>
            <a:chExt cx="358057" cy="943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8057" cy="94315"/>
            </a:xfrm>
            <a:custGeom>
              <a:avLst/>
              <a:gdLst/>
              <a:ahLst/>
              <a:cxnLst/>
              <a:rect r="r" b="b" t="t" l="l"/>
              <a:pathLst>
                <a:path h="94315" w="358057">
                  <a:moveTo>
                    <a:pt x="47158" y="0"/>
                  </a:moveTo>
                  <a:lnTo>
                    <a:pt x="310899" y="0"/>
                  </a:lnTo>
                  <a:cubicBezTo>
                    <a:pt x="336944" y="0"/>
                    <a:pt x="358057" y="21113"/>
                    <a:pt x="358057" y="47158"/>
                  </a:cubicBezTo>
                  <a:lnTo>
                    <a:pt x="358057" y="47158"/>
                  </a:lnTo>
                  <a:cubicBezTo>
                    <a:pt x="358057" y="73202"/>
                    <a:pt x="336944" y="94315"/>
                    <a:pt x="310899" y="94315"/>
                  </a:cubicBezTo>
                  <a:lnTo>
                    <a:pt x="47158" y="94315"/>
                  </a:lnTo>
                  <a:cubicBezTo>
                    <a:pt x="21113" y="94315"/>
                    <a:pt x="0" y="73202"/>
                    <a:pt x="0" y="47158"/>
                  </a:cubicBezTo>
                  <a:lnTo>
                    <a:pt x="0" y="47158"/>
                  </a:lnTo>
                  <a:cubicBezTo>
                    <a:pt x="0" y="21113"/>
                    <a:pt x="21113" y="0"/>
                    <a:pt x="47158" y="0"/>
                  </a:cubicBezTo>
                  <a:close/>
                </a:path>
              </a:pathLst>
            </a:custGeom>
            <a:solidFill>
              <a:srgbClr val="00106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358057" cy="103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69"/>
                </a:lnSpc>
              </a:pPr>
              <a:r>
                <a:rPr lang="en-US" b="true" sz="1899">
                  <a:solidFill>
                    <a:srgbClr val="F4F4F4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Finance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714321" y="296215"/>
            <a:ext cx="9321796" cy="6796182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9584236" y="7258486"/>
            <a:ext cx="3678383" cy="1938051"/>
            <a:chOff x="0" y="0"/>
            <a:chExt cx="4904511" cy="2584068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4904511" cy="2584068"/>
              <a:chOff x="0" y="0"/>
              <a:chExt cx="941168" cy="49587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941168" cy="495878"/>
              </a:xfrm>
              <a:custGeom>
                <a:avLst/>
                <a:gdLst/>
                <a:ahLst/>
                <a:cxnLst/>
                <a:rect r="r" b="b" t="t" l="l"/>
                <a:pathLst>
                  <a:path h="495878" w="941168">
                    <a:moveTo>
                      <a:pt x="42094" y="0"/>
                    </a:moveTo>
                    <a:lnTo>
                      <a:pt x="899074" y="0"/>
                    </a:lnTo>
                    <a:cubicBezTo>
                      <a:pt x="922321" y="0"/>
                      <a:pt x="941168" y="18846"/>
                      <a:pt x="941168" y="42094"/>
                    </a:cubicBezTo>
                    <a:lnTo>
                      <a:pt x="941168" y="453784"/>
                    </a:lnTo>
                    <a:cubicBezTo>
                      <a:pt x="941168" y="464948"/>
                      <a:pt x="936733" y="475655"/>
                      <a:pt x="928839" y="483549"/>
                    </a:cubicBezTo>
                    <a:cubicBezTo>
                      <a:pt x="920944" y="491444"/>
                      <a:pt x="910238" y="495878"/>
                      <a:pt x="899074" y="495878"/>
                    </a:cubicBezTo>
                    <a:lnTo>
                      <a:pt x="42094" y="495878"/>
                    </a:lnTo>
                    <a:cubicBezTo>
                      <a:pt x="18846" y="495878"/>
                      <a:pt x="0" y="477032"/>
                      <a:pt x="0" y="453784"/>
                    </a:cubicBezTo>
                    <a:lnTo>
                      <a:pt x="0" y="42094"/>
                    </a:lnTo>
                    <a:cubicBezTo>
                      <a:pt x="0" y="18846"/>
                      <a:pt x="18846" y="0"/>
                      <a:pt x="42094" y="0"/>
                    </a:cubicBezTo>
                    <a:close/>
                  </a:path>
                </a:pathLst>
              </a:custGeom>
              <a:solidFill>
                <a:srgbClr val="00106F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941168" cy="5435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250073" y="683887"/>
              <a:ext cx="4404364" cy="823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4680" spc="-163">
                  <a:solidFill>
                    <a:srgbClr val="F2F2F2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Year 2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50073" y="1688449"/>
              <a:ext cx="4404364" cy="3185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3"/>
                </a:lnSpc>
                <a:spcBef>
                  <a:spcPct val="0"/>
                </a:spcBef>
              </a:pPr>
              <a:r>
                <a:rPr lang="en-US" sz="1685">
                  <a:solidFill>
                    <a:srgbClr val="F2F2F2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Profitability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580917" y="7258486"/>
            <a:ext cx="3678383" cy="1938051"/>
            <a:chOff x="0" y="0"/>
            <a:chExt cx="4904511" cy="2584068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4904511" cy="2584068"/>
              <a:chOff x="0" y="0"/>
              <a:chExt cx="941168" cy="495878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941168" cy="495878"/>
              </a:xfrm>
              <a:custGeom>
                <a:avLst/>
                <a:gdLst/>
                <a:ahLst/>
                <a:cxnLst/>
                <a:rect r="r" b="b" t="t" l="l"/>
                <a:pathLst>
                  <a:path h="495878" w="941168">
                    <a:moveTo>
                      <a:pt x="42094" y="0"/>
                    </a:moveTo>
                    <a:lnTo>
                      <a:pt x="899074" y="0"/>
                    </a:lnTo>
                    <a:cubicBezTo>
                      <a:pt x="922321" y="0"/>
                      <a:pt x="941168" y="18846"/>
                      <a:pt x="941168" y="42094"/>
                    </a:cubicBezTo>
                    <a:lnTo>
                      <a:pt x="941168" y="453784"/>
                    </a:lnTo>
                    <a:cubicBezTo>
                      <a:pt x="941168" y="464948"/>
                      <a:pt x="936733" y="475655"/>
                      <a:pt x="928839" y="483549"/>
                    </a:cubicBezTo>
                    <a:cubicBezTo>
                      <a:pt x="920944" y="491444"/>
                      <a:pt x="910238" y="495878"/>
                      <a:pt x="899074" y="495878"/>
                    </a:cubicBezTo>
                    <a:lnTo>
                      <a:pt x="42094" y="495878"/>
                    </a:lnTo>
                    <a:cubicBezTo>
                      <a:pt x="18846" y="495878"/>
                      <a:pt x="0" y="477032"/>
                      <a:pt x="0" y="453784"/>
                    </a:cubicBezTo>
                    <a:lnTo>
                      <a:pt x="0" y="42094"/>
                    </a:lnTo>
                    <a:cubicBezTo>
                      <a:pt x="0" y="18846"/>
                      <a:pt x="18846" y="0"/>
                      <a:pt x="42094" y="0"/>
                    </a:cubicBezTo>
                    <a:close/>
                  </a:path>
                </a:pathLst>
              </a:custGeom>
              <a:solidFill>
                <a:srgbClr val="00106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47625"/>
                <a:ext cx="941168" cy="5435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250073" y="683887"/>
              <a:ext cx="4404364" cy="823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4680" spc="-163">
                  <a:solidFill>
                    <a:srgbClr val="F2F2F2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+100%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250073" y="1688449"/>
              <a:ext cx="4404364" cy="3185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3"/>
                </a:lnSpc>
                <a:spcBef>
                  <a:spcPct val="0"/>
                </a:spcBef>
              </a:pPr>
              <a:r>
                <a:rPr lang="en-US" sz="1685">
                  <a:solidFill>
                    <a:srgbClr val="F2F2F2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Growth over 2 years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0" y="0"/>
            <a:ext cx="3501229" cy="1439880"/>
          </a:xfrm>
          <a:custGeom>
            <a:avLst/>
            <a:gdLst/>
            <a:ahLst/>
            <a:cxnLst/>
            <a:rect r="r" b="b" t="t" l="l"/>
            <a:pathLst>
              <a:path h="1439880" w="3501229">
                <a:moveTo>
                  <a:pt x="0" y="0"/>
                </a:moveTo>
                <a:lnTo>
                  <a:pt x="3501229" y="0"/>
                </a:lnTo>
                <a:lnTo>
                  <a:pt x="3501229" y="1439880"/>
                </a:lnTo>
                <a:lnTo>
                  <a:pt x="0" y="14398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-129426">
            <a:off x="499024" y="5020631"/>
            <a:ext cx="1059353" cy="880587"/>
          </a:xfrm>
          <a:custGeom>
            <a:avLst/>
            <a:gdLst/>
            <a:ahLst/>
            <a:cxnLst/>
            <a:rect r="r" b="b" t="t" l="l"/>
            <a:pathLst>
              <a:path h="880587" w="1059353">
                <a:moveTo>
                  <a:pt x="1059352" y="0"/>
                </a:moveTo>
                <a:lnTo>
                  <a:pt x="0" y="0"/>
                </a:lnTo>
                <a:lnTo>
                  <a:pt x="0" y="880587"/>
                </a:lnTo>
                <a:lnTo>
                  <a:pt x="1059352" y="880587"/>
                </a:lnTo>
                <a:lnTo>
                  <a:pt x="10593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28700" y="7592529"/>
            <a:ext cx="6844581" cy="63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0"/>
              </a:lnSpc>
            </a:pPr>
            <a:r>
              <a:rPr lang="en-US" sz="5000" spc="-175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Financial Projections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2189673"/>
            <a:ext cx="6657817" cy="2811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Year 2025 Revenue: $71,000 (200 paid users).</a:t>
            </a:r>
          </a:p>
          <a:p>
            <a:pPr algn="l">
              <a:lnSpc>
                <a:spcPts val="2520"/>
              </a:lnSpc>
            </a:pPr>
          </a:p>
          <a:p>
            <a:pPr algn="l"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Year 2026 Revenue: $300,000 (500 paid users).</a:t>
            </a:r>
          </a:p>
          <a:p>
            <a:pPr algn="l">
              <a:lnSpc>
                <a:spcPts val="2520"/>
              </a:lnSpc>
            </a:pPr>
          </a:p>
          <a:p>
            <a:pPr algn="l"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Year 2027 Revenue: $600,000 (1,200 paid users).</a:t>
            </a:r>
          </a:p>
          <a:p>
            <a:pPr algn="l">
              <a:lnSpc>
                <a:spcPts val="2520"/>
              </a:lnSpc>
            </a:pPr>
          </a:p>
          <a:p>
            <a:pPr algn="l"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Year 2028 Revenue: $1.5 million (2500 paid users).</a:t>
            </a:r>
          </a:p>
          <a:p>
            <a:pPr algn="l">
              <a:lnSpc>
                <a:spcPts val="2520"/>
              </a:lnSpc>
            </a:pPr>
          </a:p>
          <a:p>
            <a:pPr algn="l" marL="388622" indent="-194311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Year 2029 Revenue: $3 million (4000 paid users).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191368" y="9723066"/>
            <a:ext cx="7905263" cy="216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56"/>
              </a:lnSpc>
            </a:pPr>
            <a:r>
              <a:rPr lang="en-US" sz="1800" spc="-63">
                <a:solidFill>
                  <a:srgbClr val="00106F">
                    <a:alpha val="65882"/>
                  </a:srgb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+92310-503506-7/ www.vmnebula.com / conatct@vmnebula.com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33949" y="5666491"/>
            <a:ext cx="6034083" cy="1098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6"/>
              </a:lnSpc>
              <a:spcBef>
                <a:spcPct val="0"/>
              </a:spcBef>
            </a:pPr>
            <a:r>
              <a:rPr lang="en-US" b="true" sz="2118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We’ve secured $25,000 in AWS Activate Credits, reducing early infrastructure costs and extending our runway.</a:t>
            </a:r>
          </a:p>
        </p:txBody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999096" y="-216971"/>
            <a:ext cx="8789317" cy="712007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8623275"/>
            <a:ext cx="6681063" cy="63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0"/>
              </a:lnSpc>
            </a:pPr>
            <a:r>
              <a:rPr lang="en-US" sz="5000" spc="-175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Pre-Seed Funding</a:t>
            </a:r>
          </a:p>
        </p:txBody>
      </p:sp>
      <p:sp>
        <p:nvSpPr>
          <p:cNvPr name="AutoShape 4" id="4"/>
          <p:cNvSpPr/>
          <p:nvPr/>
        </p:nvSpPr>
        <p:spPr>
          <a:xfrm>
            <a:off x="9243484" y="6925310"/>
            <a:ext cx="8015816" cy="0"/>
          </a:xfrm>
          <a:prstGeom prst="line">
            <a:avLst/>
          </a:prstGeom>
          <a:ln cap="flat" w="19050">
            <a:solidFill>
              <a:srgbClr val="0010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562485" y="7096760"/>
            <a:ext cx="308916" cy="308916"/>
          </a:xfrm>
          <a:custGeom>
            <a:avLst/>
            <a:gdLst/>
            <a:ahLst/>
            <a:cxnLst/>
            <a:rect r="r" b="b" t="t" l="l"/>
            <a:pathLst>
              <a:path h="308916" w="308916">
                <a:moveTo>
                  <a:pt x="0" y="0"/>
                </a:moveTo>
                <a:lnTo>
                  <a:pt x="308916" y="0"/>
                </a:lnTo>
                <a:lnTo>
                  <a:pt x="308916" y="308916"/>
                </a:lnTo>
                <a:lnTo>
                  <a:pt x="0" y="3089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562485" y="7748576"/>
            <a:ext cx="308916" cy="308916"/>
          </a:xfrm>
          <a:custGeom>
            <a:avLst/>
            <a:gdLst/>
            <a:ahLst/>
            <a:cxnLst/>
            <a:rect r="r" b="b" t="t" l="l"/>
            <a:pathLst>
              <a:path h="308916" w="308916">
                <a:moveTo>
                  <a:pt x="0" y="0"/>
                </a:moveTo>
                <a:lnTo>
                  <a:pt x="308916" y="0"/>
                </a:lnTo>
                <a:lnTo>
                  <a:pt x="308916" y="308916"/>
                </a:lnTo>
                <a:lnTo>
                  <a:pt x="0" y="3089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62485" y="8551359"/>
            <a:ext cx="308916" cy="308916"/>
          </a:xfrm>
          <a:custGeom>
            <a:avLst/>
            <a:gdLst/>
            <a:ahLst/>
            <a:cxnLst/>
            <a:rect r="r" b="b" t="t" l="l"/>
            <a:pathLst>
              <a:path h="308916" w="308916">
                <a:moveTo>
                  <a:pt x="0" y="0"/>
                </a:moveTo>
                <a:lnTo>
                  <a:pt x="308916" y="0"/>
                </a:lnTo>
                <a:lnTo>
                  <a:pt x="308916" y="308916"/>
                </a:lnTo>
                <a:lnTo>
                  <a:pt x="0" y="3089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243484" y="6408851"/>
            <a:ext cx="8015816" cy="347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799" spc="-97" b="tru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Cap Round: $300,000 (Min Ticket Size: $25K)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16491" y="7068185"/>
            <a:ext cx="7142809" cy="2938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tru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Development(40%):</a:t>
            </a:r>
            <a:r>
              <a:rPr lang="en-US" sz="1700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Scale up AI/compliance features.</a:t>
            </a:r>
          </a:p>
          <a:p>
            <a:pPr algn="l">
              <a:lnSpc>
                <a:spcPts val="2380"/>
              </a:lnSpc>
            </a:pPr>
          </a:p>
          <a:p>
            <a:pPr algn="l">
              <a:lnSpc>
                <a:spcPts val="2380"/>
              </a:lnSpc>
            </a:pPr>
            <a:r>
              <a:rPr lang="en-US" sz="1700" b="tru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Infrastructure (20%): </a:t>
            </a:r>
            <a:r>
              <a:rPr lang="en-US" sz="1700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Deploy cloud instances in additional regions for global &lt;30ms latency.</a:t>
            </a:r>
          </a:p>
          <a:p>
            <a:pPr algn="l">
              <a:lnSpc>
                <a:spcPts val="2380"/>
              </a:lnSpc>
            </a:pPr>
          </a:p>
          <a:p>
            <a:pPr algn="l">
              <a:lnSpc>
                <a:spcPts val="2380"/>
              </a:lnSpc>
            </a:pPr>
            <a:r>
              <a:rPr lang="en-US" sz="1700" b="tru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Sales &amp; Marketing (30%): </a:t>
            </a:r>
            <a:r>
              <a:rPr lang="en-US" sz="1700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Expand digital marketing, forge strategic partnerships.</a:t>
            </a:r>
          </a:p>
          <a:p>
            <a:pPr algn="l">
              <a:lnSpc>
                <a:spcPts val="2380"/>
              </a:lnSpc>
            </a:pPr>
          </a:p>
          <a:p>
            <a:pPr algn="l">
              <a:lnSpc>
                <a:spcPts val="2380"/>
              </a:lnSpc>
            </a:pPr>
            <a:r>
              <a:rPr lang="en-US" sz="1700" b="true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Operations(10%): </a:t>
            </a:r>
            <a:r>
              <a:rPr lang="en-US" sz="1700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Strengthen support, legal, and compliance teams.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525" y="0"/>
            <a:ext cx="4705350" cy="1933575"/>
          </a:xfrm>
          <a:custGeom>
            <a:avLst/>
            <a:gdLst/>
            <a:ahLst/>
            <a:cxnLst/>
            <a:rect r="r" b="b" t="t" l="l"/>
            <a:pathLst>
              <a:path h="1933575" w="4705350">
                <a:moveTo>
                  <a:pt x="0" y="0"/>
                </a:moveTo>
                <a:lnTo>
                  <a:pt x="4705350" y="0"/>
                </a:lnTo>
                <a:lnTo>
                  <a:pt x="4705350" y="1933575"/>
                </a:lnTo>
                <a:lnTo>
                  <a:pt x="0" y="19335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562485" y="9484017"/>
            <a:ext cx="308916" cy="308916"/>
          </a:xfrm>
          <a:custGeom>
            <a:avLst/>
            <a:gdLst/>
            <a:ahLst/>
            <a:cxnLst/>
            <a:rect r="r" b="b" t="t" l="l"/>
            <a:pathLst>
              <a:path h="308916" w="308916">
                <a:moveTo>
                  <a:pt x="0" y="0"/>
                </a:moveTo>
                <a:lnTo>
                  <a:pt x="308916" y="0"/>
                </a:lnTo>
                <a:lnTo>
                  <a:pt x="308916" y="308916"/>
                </a:lnTo>
                <a:lnTo>
                  <a:pt x="0" y="3089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92782" y="3607332"/>
            <a:ext cx="9124026" cy="4249764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826276" y="10063108"/>
            <a:ext cx="7905263" cy="216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56"/>
              </a:lnSpc>
            </a:pPr>
            <a:r>
              <a:rPr lang="en-US" sz="1800" spc="-63">
                <a:solidFill>
                  <a:srgbClr val="00106F">
                    <a:alpha val="65882"/>
                  </a:srgb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+92310-503506-7/ www.vmnebula.com / conatct@vmnebula.com</a:t>
            </a:r>
          </a:p>
        </p:txBody>
      </p:sp>
    </p:spTree>
  </p:cSld>
  <p:clrMapOvr>
    <a:masterClrMapping/>
  </p:clrMapOvr>
  <p:transition spd="slow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501229" cy="1439880"/>
          </a:xfrm>
          <a:custGeom>
            <a:avLst/>
            <a:gdLst/>
            <a:ahLst/>
            <a:cxnLst/>
            <a:rect r="r" b="b" t="t" l="l"/>
            <a:pathLst>
              <a:path h="1439880" w="3501229">
                <a:moveTo>
                  <a:pt x="0" y="0"/>
                </a:moveTo>
                <a:lnTo>
                  <a:pt x="3501229" y="0"/>
                </a:lnTo>
                <a:lnTo>
                  <a:pt x="3501229" y="1439880"/>
                </a:lnTo>
                <a:lnTo>
                  <a:pt x="0" y="1439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91368" y="9723066"/>
            <a:ext cx="7905263" cy="216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56"/>
              </a:lnSpc>
            </a:pPr>
            <a:r>
              <a:rPr lang="en-US" sz="1800" spc="-63">
                <a:solidFill>
                  <a:srgbClr val="00106F">
                    <a:alpha val="65882"/>
                  </a:srgb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+92310-503506-7/ www.vmnebula.com / conatct@vmnebula.com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21723" y="8845675"/>
            <a:ext cx="7981049" cy="41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36"/>
              </a:lnSpc>
            </a:pPr>
            <a:r>
              <a:rPr lang="en-US" sz="3300" spc="-115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15-Month Use of Funds ($50K target)</a:t>
            </a:r>
          </a:p>
        </p:txBody>
      </p:sp>
      <p:graphicFrame>
        <p:nvGraphicFramePr>
          <p:cNvPr name="Object 5" id="5"/>
          <p:cNvGraphicFramePr/>
          <p:nvPr/>
        </p:nvGraphicFramePr>
        <p:xfrm>
          <a:off x="721723" y="1837995"/>
          <a:ext cx="3771900" cy="3352800"/>
        </p:xfrm>
        <a:graphic>
          <a:graphicData uri="http://schemas.openxmlformats.org/presentationml/2006/ole">
            <p:oleObj imgW="4521200" imgH="41021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11376660" y="8891930"/>
            <a:ext cx="5296632" cy="216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6"/>
              </a:lnSpc>
            </a:pPr>
            <a:r>
              <a:rPr lang="en-US" sz="1800" spc="-63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Click Me: </a:t>
            </a:r>
            <a:r>
              <a:rPr lang="en-US" sz="1800" spc="-63" u="sng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  <a:hlinkClick r:id="rId5" tooltip="https://docs.google.com/spreadsheets/d/1fbI3k7GL5YL_3QRHu7umGOrIhTlxV56kT8ZpwNwdVVI/edit?usp=sharing"/>
              </a:rPr>
              <a:t>6-Months Growth Map</a:t>
            </a:r>
          </a:p>
        </p:txBody>
      </p:sp>
    </p:spTree>
  </p:cSld>
  <p:clrMapOvr>
    <a:masterClrMapping/>
  </p:clrMapOvr>
  <p:transition spd="slow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7686675"/>
            <a:ext cx="16230600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spc="-210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Let’s make global selling safer, smarter, and compliant.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52217" y="1990725"/>
            <a:ext cx="9980530" cy="216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56"/>
              </a:lnSpc>
            </a:pPr>
            <a:r>
              <a:rPr lang="en-US" sz="1800" spc="-63">
                <a:solidFill>
                  <a:srgbClr val="00106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+92310-503506-7/ www.vmnebula.com / conatct@vmnebula.com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61913"/>
            <a:ext cx="4705350" cy="1933575"/>
          </a:xfrm>
          <a:custGeom>
            <a:avLst/>
            <a:gdLst/>
            <a:ahLst/>
            <a:cxnLst/>
            <a:rect r="r" b="b" t="t" l="l"/>
            <a:pathLst>
              <a:path h="1933575" w="4705350">
                <a:moveTo>
                  <a:pt x="0" y="0"/>
                </a:moveTo>
                <a:lnTo>
                  <a:pt x="4705350" y="0"/>
                </a:lnTo>
                <a:lnTo>
                  <a:pt x="4705350" y="1933575"/>
                </a:lnTo>
                <a:lnTo>
                  <a:pt x="0" y="1933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DAGzxtVUdl4</dc:identifier>
  <dcterms:modified xsi:type="dcterms:W3CDTF">2011-08-01T06:04:30Z</dcterms:modified>
  <cp:revision>1</cp:revision>
  <dc:title>VMnebula_Investor_Deck</dc:title>
</cp:coreProperties>
</file>