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87" r:id="rId5"/>
    <p:sldId id="280" r:id="rId6"/>
    <p:sldId id="281" r:id="rId7"/>
    <p:sldId id="282" r:id="rId8"/>
    <p:sldId id="283" r:id="rId9"/>
    <p:sldId id="289" r:id="rId10"/>
    <p:sldId id="296" r:id="rId11"/>
    <p:sldId id="264" r:id="rId12"/>
    <p:sldId id="290" r:id="rId13"/>
    <p:sldId id="295" r:id="rId14"/>
    <p:sldId id="291" r:id="rId15"/>
    <p:sldId id="284" r:id="rId16"/>
    <p:sldId id="297" r:id="rId17"/>
    <p:sldId id="285" r:id="rId18"/>
    <p:sldId id="275" r:id="rId19"/>
  </p:sldIdLst>
  <p:sldSz cx="14630400" cy="8229600"/>
  <p:notesSz cx="8229600" cy="14630400"/>
  <p:embeddedFontLst>
    <p:embeddedFont>
      <p:font typeface="Epilogue" pitchFamily="2" charset="77"/>
      <p:regular r:id="rId21"/>
    </p:embeddedFont>
    <p:embeddedFont>
      <p:font typeface="Fraunces Medium" pitchFamily="2" charset="77"/>
      <p:regular r:id="rId22"/>
    </p:embeddedFont>
    <p:embeddedFont>
      <p:font typeface="Trebuchet MS" panose="020B070302020209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6" d="100"/>
          <a:sy n="106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san\Downloads\Capital_Deployment_Pl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/>
                </a:solidFill>
              </a:rPr>
              <a:t>Budget (USD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Budget (USD)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715-4D55-AD69-CFB504B3E2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715-4D55-AD69-CFB504B3E2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715-4D55-AD69-CFB504B3E2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715-4D55-AD69-CFB504B3E2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715-4D55-AD69-CFB504B3E2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715-4D55-AD69-CFB504B3E25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715-4D55-AD69-CFB504B3E25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715-4D55-AD69-CFB504B3E25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715-4D55-AD69-CFB504B3E2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A715-4D55-AD69-CFB504B3E25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Sheet1!$A$2:$B$6</c:f>
              <c:multiLvlStrCache>
                <c:ptCount val="5"/>
                <c:lvl>
                  <c:pt idx="0">
                    <c:v>35%</c:v>
                  </c:pt>
                  <c:pt idx="1">
                    <c:v>25%</c:v>
                  </c:pt>
                  <c:pt idx="2">
                    <c:v>20%</c:v>
                  </c:pt>
                  <c:pt idx="3">
                    <c:v>10%</c:v>
                  </c:pt>
                  <c:pt idx="4">
                    <c:v>10%</c:v>
                  </c:pt>
                </c:lvl>
                <c:lvl>
                  <c:pt idx="0">
                    <c:v>UAE + GCC Hiring</c:v>
                  </c:pt>
                  <c:pt idx="1">
                    <c:v>Regional Marketing &amp; Ads</c:v>
                  </c:pt>
                  <c:pt idx="2">
                    <c:v>Platform Scaling &amp; Features</c:v>
                  </c:pt>
                  <c:pt idx="3">
                    <c:v>Legal, Cloud, &amp; Compliance</c:v>
                  </c:pt>
                  <c:pt idx="4">
                    <c:v>Contingency Fund</c:v>
                  </c:pt>
                </c:lvl>
              </c:multiLvlStrCache>
            </c:multiLvl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35000</c:v>
                </c:pt>
                <c:pt idx="1">
                  <c:v>25000</c:v>
                </c:pt>
                <c:pt idx="2">
                  <c:v>20000</c:v>
                </c:pt>
                <c:pt idx="3">
                  <c:v>10000</c:v>
                </c:pt>
                <c:pt idx="4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15-4D55-AD69-CFB504B3E25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FD289-94D8-DA49-BE98-9BC528D39948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81EF04-4410-B244-8AFB-C654C700BE72}">
      <dgm:prSet phldrT="[Text]"/>
      <dgm:spPr/>
      <dgm:t>
        <a:bodyPr/>
        <a:lstStyle/>
        <a:p>
          <a:endParaRPr lang="en-GB" dirty="0"/>
        </a:p>
      </dgm:t>
    </dgm:pt>
    <dgm:pt modelId="{14D43824-3EF9-4D48-82FF-4EAF37DAD9F6}" type="parTrans" cxnId="{64E10077-9E92-7745-A2FF-DD3961C49035}">
      <dgm:prSet/>
      <dgm:spPr/>
      <dgm:t>
        <a:bodyPr/>
        <a:lstStyle/>
        <a:p>
          <a:endParaRPr lang="en-GB"/>
        </a:p>
      </dgm:t>
    </dgm:pt>
    <dgm:pt modelId="{FEC7E15A-FA5A-C04D-8F15-51528E4C0269}" type="sibTrans" cxnId="{64E10077-9E92-7745-A2FF-DD3961C49035}">
      <dgm:prSet/>
      <dgm:spPr/>
      <dgm:t>
        <a:bodyPr/>
        <a:lstStyle/>
        <a:p>
          <a:endParaRPr lang="en-GB"/>
        </a:p>
      </dgm:t>
    </dgm:pt>
    <dgm:pt modelId="{CF19F091-95F0-D549-A511-661146D93946}">
      <dgm:prSet phldrT="[Text]" custT="1"/>
      <dgm:spPr>
        <a:noFill/>
      </dgm:spPr>
      <dgm:t>
        <a:bodyPr/>
        <a:lstStyle/>
        <a:p>
          <a:endParaRPr lang="en-GB" sz="1400" dirty="0">
            <a:solidFill>
              <a:schemeClr val="tx1"/>
            </a:solidFill>
          </a:endParaRPr>
        </a:p>
      </dgm:t>
    </dgm:pt>
    <dgm:pt modelId="{B02F5E6A-7901-194C-88EC-9BDA17EAEA3C}" type="sibTrans" cxnId="{BC3CF141-2ACA-EE43-AE69-5ACD256D2196}">
      <dgm:prSet/>
      <dgm:spPr/>
      <dgm:t>
        <a:bodyPr/>
        <a:lstStyle/>
        <a:p>
          <a:endParaRPr lang="en-GB"/>
        </a:p>
      </dgm:t>
    </dgm:pt>
    <dgm:pt modelId="{1D66D7DF-2DFC-0145-A2E3-6812821A38EB}" type="parTrans" cxnId="{BC3CF141-2ACA-EE43-AE69-5ACD256D2196}">
      <dgm:prSet/>
      <dgm:spPr/>
      <dgm:t>
        <a:bodyPr/>
        <a:lstStyle/>
        <a:p>
          <a:endParaRPr lang="en-GB"/>
        </a:p>
      </dgm:t>
    </dgm:pt>
    <dgm:pt modelId="{A9A9C5A9-91DC-FF44-8640-BDC5328EACF8}">
      <dgm:prSet phldrT="[Text]"/>
      <dgm:spPr/>
      <dgm:t>
        <a:bodyPr/>
        <a:lstStyle/>
        <a:p>
          <a:endParaRPr lang="en-GB" dirty="0"/>
        </a:p>
      </dgm:t>
    </dgm:pt>
    <dgm:pt modelId="{4C0EDA09-0869-754E-9891-26AEFB3A6F28}" type="sibTrans" cxnId="{CFC7055A-8880-E545-86FA-3CCE49DA30D2}">
      <dgm:prSet/>
      <dgm:spPr/>
      <dgm:t>
        <a:bodyPr/>
        <a:lstStyle/>
        <a:p>
          <a:endParaRPr lang="en-GB"/>
        </a:p>
      </dgm:t>
    </dgm:pt>
    <dgm:pt modelId="{9F0B2A3A-FDD4-9F40-B8A5-F1166065DBC3}" type="parTrans" cxnId="{CFC7055A-8880-E545-86FA-3CCE49DA30D2}">
      <dgm:prSet/>
      <dgm:spPr/>
      <dgm:t>
        <a:bodyPr/>
        <a:lstStyle/>
        <a:p>
          <a:endParaRPr lang="en-GB"/>
        </a:p>
      </dgm:t>
    </dgm:pt>
    <dgm:pt modelId="{7B7DC298-62DC-3A4D-87FB-60B751F2A0C6}" type="pres">
      <dgm:prSet presAssocID="{4EEFD289-94D8-DA49-BE98-9BC528D39948}" presName="arrowDiagram" presStyleCnt="0">
        <dgm:presLayoutVars>
          <dgm:chMax val="5"/>
          <dgm:dir/>
          <dgm:resizeHandles val="exact"/>
        </dgm:presLayoutVars>
      </dgm:prSet>
      <dgm:spPr/>
    </dgm:pt>
    <dgm:pt modelId="{F9155AC0-3B0E-2841-A739-7D8D362DFCE2}" type="pres">
      <dgm:prSet presAssocID="{4EEFD289-94D8-DA49-BE98-9BC528D39948}" presName="arrow" presStyleLbl="bgShp" presStyleIdx="0" presStyleCnt="1" custScaleX="116504" custLinFactNeighborX="1105" custLinFactNeighborY="3807"/>
      <dgm:spPr/>
    </dgm:pt>
    <dgm:pt modelId="{4A8E3EA2-1969-9345-965B-DB158604C005}" type="pres">
      <dgm:prSet presAssocID="{4EEFD289-94D8-DA49-BE98-9BC528D39948}" presName="arrowDiagram3" presStyleCnt="0"/>
      <dgm:spPr/>
    </dgm:pt>
    <dgm:pt modelId="{E7BC2344-7C1A-C84E-A6F9-97C041A31F92}" type="pres">
      <dgm:prSet presAssocID="{CF19F091-95F0-D549-A511-661146D93946}" presName="bullet3a" presStyleLbl="node1" presStyleIdx="0" presStyleCnt="3" custLinFactX="-200000" custLinFactY="100000" custLinFactNeighborX="-279788" custLinFactNeighborY="110250"/>
      <dgm:spPr/>
    </dgm:pt>
    <dgm:pt modelId="{F3F1B0AA-334D-C64B-8626-B492DE774FC1}" type="pres">
      <dgm:prSet presAssocID="{CF19F091-95F0-D549-A511-661146D93946}" presName="textBox3a" presStyleLbl="revTx" presStyleIdx="0" presStyleCnt="3">
        <dgm:presLayoutVars>
          <dgm:bulletEnabled val="1"/>
        </dgm:presLayoutVars>
      </dgm:prSet>
      <dgm:spPr/>
    </dgm:pt>
    <dgm:pt modelId="{95018C60-81FE-0D42-96F7-5B20FE46BE07}" type="pres">
      <dgm:prSet presAssocID="{A9A9C5A9-91DC-FF44-8640-BDC5328EACF8}" presName="bullet3b" presStyleLbl="node1" presStyleIdx="1" presStyleCnt="3" custLinFactX="-200000" custLinFactY="81424" custLinFactNeighborX="-230212" custLinFactNeighborY="100000"/>
      <dgm:spPr/>
    </dgm:pt>
    <dgm:pt modelId="{F61A6BBC-376B-424D-9598-AD52A106F36F}" type="pres">
      <dgm:prSet presAssocID="{A9A9C5A9-91DC-FF44-8640-BDC5328EACF8}" presName="textBox3b" presStyleLbl="revTx" presStyleIdx="1" presStyleCnt="3">
        <dgm:presLayoutVars>
          <dgm:bulletEnabled val="1"/>
        </dgm:presLayoutVars>
      </dgm:prSet>
      <dgm:spPr/>
    </dgm:pt>
    <dgm:pt modelId="{976773AA-FB2A-CC41-A0B6-2075352688F4}" type="pres">
      <dgm:prSet presAssocID="{9E81EF04-4410-B244-8AFB-C654C700BE72}" presName="bullet3c" presStyleLbl="node1" presStyleIdx="2" presStyleCnt="3" custScaleX="231172" custScaleY="159274" custLinFactX="100000" custLinFactNeighborX="134327" custLinFactNeighborY="-38931"/>
      <dgm:spPr/>
    </dgm:pt>
    <dgm:pt modelId="{A02D0BC3-16B9-5647-918B-9B24BCDDA127}" type="pres">
      <dgm:prSet presAssocID="{9E81EF04-4410-B244-8AFB-C654C700BE72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68C18818-3F27-5B46-83F3-D175AA7AB948}" type="presOf" srcId="{9E81EF04-4410-B244-8AFB-C654C700BE72}" destId="{A02D0BC3-16B9-5647-918B-9B24BCDDA127}" srcOrd="0" destOrd="0" presId="urn:microsoft.com/office/officeart/2005/8/layout/arrow2"/>
    <dgm:cxn modelId="{BC3CF141-2ACA-EE43-AE69-5ACD256D2196}" srcId="{4EEFD289-94D8-DA49-BE98-9BC528D39948}" destId="{CF19F091-95F0-D549-A511-661146D93946}" srcOrd="0" destOrd="0" parTransId="{1D66D7DF-2DFC-0145-A2E3-6812821A38EB}" sibTransId="{B02F5E6A-7901-194C-88EC-9BDA17EAEA3C}"/>
    <dgm:cxn modelId="{B51EE14C-FEA9-EA45-AB83-CB84FC9F1ADE}" type="presOf" srcId="{4EEFD289-94D8-DA49-BE98-9BC528D39948}" destId="{7B7DC298-62DC-3A4D-87FB-60B751F2A0C6}" srcOrd="0" destOrd="0" presId="urn:microsoft.com/office/officeart/2005/8/layout/arrow2"/>
    <dgm:cxn modelId="{CFC7055A-8880-E545-86FA-3CCE49DA30D2}" srcId="{4EEFD289-94D8-DA49-BE98-9BC528D39948}" destId="{A9A9C5A9-91DC-FF44-8640-BDC5328EACF8}" srcOrd="1" destOrd="0" parTransId="{9F0B2A3A-FDD4-9F40-B8A5-F1166065DBC3}" sibTransId="{4C0EDA09-0869-754E-9891-26AEFB3A6F28}"/>
    <dgm:cxn modelId="{E4C75172-5EEC-4846-BD57-F3EA42F18FD6}" type="presOf" srcId="{A9A9C5A9-91DC-FF44-8640-BDC5328EACF8}" destId="{F61A6BBC-376B-424D-9598-AD52A106F36F}" srcOrd="0" destOrd="0" presId="urn:microsoft.com/office/officeart/2005/8/layout/arrow2"/>
    <dgm:cxn modelId="{64E10077-9E92-7745-A2FF-DD3961C49035}" srcId="{4EEFD289-94D8-DA49-BE98-9BC528D39948}" destId="{9E81EF04-4410-B244-8AFB-C654C700BE72}" srcOrd="2" destOrd="0" parTransId="{14D43824-3EF9-4D48-82FF-4EAF37DAD9F6}" sibTransId="{FEC7E15A-FA5A-C04D-8F15-51528E4C0269}"/>
    <dgm:cxn modelId="{28AFCCE8-52F7-6B4E-94C7-7DC9167278BF}" type="presOf" srcId="{CF19F091-95F0-D549-A511-661146D93946}" destId="{F3F1B0AA-334D-C64B-8626-B492DE774FC1}" srcOrd="0" destOrd="0" presId="urn:microsoft.com/office/officeart/2005/8/layout/arrow2"/>
    <dgm:cxn modelId="{E1F318B2-05ED-3443-9E9B-FFC1230024B5}" type="presParOf" srcId="{7B7DC298-62DC-3A4D-87FB-60B751F2A0C6}" destId="{F9155AC0-3B0E-2841-A739-7D8D362DFCE2}" srcOrd="0" destOrd="0" presId="urn:microsoft.com/office/officeart/2005/8/layout/arrow2"/>
    <dgm:cxn modelId="{257DB6C2-D793-8B45-BF47-29F972E7DBF9}" type="presParOf" srcId="{7B7DC298-62DC-3A4D-87FB-60B751F2A0C6}" destId="{4A8E3EA2-1969-9345-965B-DB158604C005}" srcOrd="1" destOrd="0" presId="urn:microsoft.com/office/officeart/2005/8/layout/arrow2"/>
    <dgm:cxn modelId="{7C270BC0-40C1-7144-92E1-E73020E5ED10}" type="presParOf" srcId="{4A8E3EA2-1969-9345-965B-DB158604C005}" destId="{E7BC2344-7C1A-C84E-A6F9-97C041A31F92}" srcOrd="0" destOrd="0" presId="urn:microsoft.com/office/officeart/2005/8/layout/arrow2"/>
    <dgm:cxn modelId="{8D400755-FEBD-9D4F-BC50-0524AF82B18C}" type="presParOf" srcId="{4A8E3EA2-1969-9345-965B-DB158604C005}" destId="{F3F1B0AA-334D-C64B-8626-B492DE774FC1}" srcOrd="1" destOrd="0" presId="urn:microsoft.com/office/officeart/2005/8/layout/arrow2"/>
    <dgm:cxn modelId="{86209AFF-6971-2346-B862-6E2547177FE1}" type="presParOf" srcId="{4A8E3EA2-1969-9345-965B-DB158604C005}" destId="{95018C60-81FE-0D42-96F7-5B20FE46BE07}" srcOrd="2" destOrd="0" presId="urn:microsoft.com/office/officeart/2005/8/layout/arrow2"/>
    <dgm:cxn modelId="{F9B01842-F6F1-674D-BBE5-2F0954ACBA80}" type="presParOf" srcId="{4A8E3EA2-1969-9345-965B-DB158604C005}" destId="{F61A6BBC-376B-424D-9598-AD52A106F36F}" srcOrd="3" destOrd="0" presId="urn:microsoft.com/office/officeart/2005/8/layout/arrow2"/>
    <dgm:cxn modelId="{69EE3537-9704-5C40-ABE2-769D48C499B6}" type="presParOf" srcId="{4A8E3EA2-1969-9345-965B-DB158604C005}" destId="{976773AA-FB2A-CC41-A0B6-2075352688F4}" srcOrd="4" destOrd="0" presId="urn:microsoft.com/office/officeart/2005/8/layout/arrow2"/>
    <dgm:cxn modelId="{42C4C717-39ED-034C-9F15-E65230D8E9AD}" type="presParOf" srcId="{4A8E3EA2-1969-9345-965B-DB158604C005}" destId="{A02D0BC3-16B9-5647-918B-9B24BCDDA12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5AC0-3B0E-2841-A739-7D8D362DFCE2}">
      <dsp:nvSpPr>
        <dsp:cNvPr id="0" name=""/>
        <dsp:cNvSpPr/>
      </dsp:nvSpPr>
      <dsp:spPr>
        <a:xfrm>
          <a:off x="52" y="0"/>
          <a:ext cx="13730695" cy="7366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C2344-7C1A-C84E-A6F9-97C041A31F92}">
      <dsp:nvSpPr>
        <dsp:cNvPr id="0" name=""/>
        <dsp:cNvSpPr/>
      </dsp:nvSpPr>
      <dsp:spPr>
        <a:xfrm>
          <a:off x="999151" y="5728273"/>
          <a:ext cx="306425" cy="306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1B0AA-334D-C64B-8626-B492DE774FC1}">
      <dsp:nvSpPr>
        <dsp:cNvPr id="0" name=""/>
        <dsp:cNvSpPr/>
      </dsp:nvSpPr>
      <dsp:spPr>
        <a:xfrm>
          <a:off x="2622558" y="5237226"/>
          <a:ext cx="2746044" cy="2128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6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tx1"/>
            </a:solidFill>
          </a:endParaRPr>
        </a:p>
      </dsp:txBody>
      <dsp:txXfrm>
        <a:off x="2622558" y="5237226"/>
        <a:ext cx="2746044" cy="2128774"/>
      </dsp:txXfrm>
    </dsp:sp>
    <dsp:sp modelId="{95018C60-81FE-0D42-96F7-5B20FE46BE07}">
      <dsp:nvSpPr>
        <dsp:cNvPr id="0" name=""/>
        <dsp:cNvSpPr/>
      </dsp:nvSpPr>
      <dsp:spPr>
        <a:xfrm>
          <a:off x="2791096" y="4086884"/>
          <a:ext cx="553923" cy="553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A6BBC-376B-424D-9598-AD52A106F36F}">
      <dsp:nvSpPr>
        <dsp:cNvPr id="0" name=""/>
        <dsp:cNvSpPr/>
      </dsp:nvSpPr>
      <dsp:spPr>
        <a:xfrm>
          <a:off x="5451102" y="3358896"/>
          <a:ext cx="2828544" cy="4007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512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5451102" y="3358896"/>
        <a:ext cx="2828544" cy="4007104"/>
      </dsp:txXfrm>
    </dsp:sp>
    <dsp:sp modelId="{976773AA-FB2A-CC41-A0B6-2075352688F4}">
      <dsp:nvSpPr>
        <dsp:cNvPr id="0" name=""/>
        <dsp:cNvSpPr/>
      </dsp:nvSpPr>
      <dsp:spPr>
        <a:xfrm>
          <a:off x="9719630" y="1338323"/>
          <a:ext cx="1770925" cy="1220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D0BC3-16B9-5647-918B-9B24BCDDA127}">
      <dsp:nvSpPr>
        <dsp:cNvPr id="0" name=""/>
        <dsp:cNvSpPr/>
      </dsp:nvSpPr>
      <dsp:spPr>
        <a:xfrm>
          <a:off x="8809998" y="2246630"/>
          <a:ext cx="2828544" cy="511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921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8809998" y="2246630"/>
        <a:ext cx="2828544" cy="5119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92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C2271-B39C-4EDC-1F65-B434FC210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9C3CBB-7CA7-895B-3773-2F37B03F6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9C38B8-FF68-E26B-0A24-9DC5CF81B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7813-ADD2-A078-CA73-2789B56A8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9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8AEE1-5731-1966-14DF-B84D6C8BA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D2F81-3C2E-B8CE-07D3-4611F0EA3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F02B30-6FB7-921E-2681-79FCE07FA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6E51C-32BE-1961-E974-352BF3B78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4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83EDC-A3B5-A770-1FF1-C3F314DF0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56B7F8-9008-E68E-DA16-71927FE38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5BAF26-10E1-1FD5-E940-F2783B889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3499A-5581-F14D-BE66-C1FF1C38B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1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8BEA9-3C32-F9C8-020C-C5635DA33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EDBE22-F13E-2F69-39E6-6645A7F039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99AFC2-F531-DDB1-3B57-65DA5F6E9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2D08B-8C82-758E-1EC1-A1821A8B4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70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Microsoft_Excel_97-2004_Worksheet.xls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4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887974"/>
            <a:ext cx="4410432" cy="109156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943350"/>
            <a:ext cx="130428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i="1" dirty="0" err="1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Talktopus</a:t>
            </a:r>
            <a:r>
              <a:rPr lang="en-US" sz="2200" i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Bridging Conversations Across Industries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652010"/>
            <a:ext cx="130428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i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Presented by: Rakhshan Zulfiqar, PhD in AI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536067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597872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FC9F91F-2F5B-0844-84EE-24B20C119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57789"/>
              </p:ext>
            </p:extLst>
          </p:nvPr>
        </p:nvGraphicFramePr>
        <p:xfrm>
          <a:off x="1346199" y="1058779"/>
          <a:ext cx="3310021" cy="1664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65200" imgH="609600" progId="Excel.Sheet.8">
                  <p:embed/>
                </p:oleObj>
              </mc:Choice>
              <mc:Fallback>
                <p:oleObj name="Worksheet" showAsIcon="1" r:id="rId2" imgW="965200" imgH="6096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6199" y="1058779"/>
                        <a:ext cx="3310021" cy="1664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24335C7-D1F7-7873-AA00-842A191E4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815129"/>
              </p:ext>
            </p:extLst>
          </p:nvPr>
        </p:nvGraphicFramePr>
        <p:xfrm>
          <a:off x="1346200" y="3068053"/>
          <a:ext cx="3009232" cy="1351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65200" imgH="609600" progId="Excel.Sheet.8">
                  <p:embed/>
                </p:oleObj>
              </mc:Choice>
              <mc:Fallback>
                <p:oleObj name="Worksheet" showAsIcon="1" r:id="rId4" imgW="965200" imgH="6096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6200" y="3068053"/>
                        <a:ext cx="3009232" cy="1351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5F54AC-821A-621A-9C34-429F80ACFE2A}"/>
              </a:ext>
            </a:extLst>
          </p:cNvPr>
          <p:cNvSpPr txBox="1"/>
          <p:nvPr/>
        </p:nvSpPr>
        <p:spPr>
          <a:xfrm>
            <a:off x="638770" y="278780"/>
            <a:ext cx="5059503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50" dirty="0">
                <a:solidFill>
                  <a:schemeClr val="bg1"/>
                </a:solidFill>
                <a:latin typeface="Fraunces Medium" panose="020B0604020202020204" charset="0"/>
              </a:rPr>
              <a:t>Financial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2701B6-22BF-D031-53B6-89C12F4335E1}"/>
              </a:ext>
            </a:extLst>
          </p:cNvPr>
          <p:cNvSpPr txBox="1"/>
          <p:nvPr/>
        </p:nvSpPr>
        <p:spPr>
          <a:xfrm>
            <a:off x="2453771" y="2069432"/>
            <a:ext cx="288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Dubai cash flows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A300D8-241F-F187-8AD9-169E0F0D0134}"/>
              </a:ext>
            </a:extLst>
          </p:cNvPr>
          <p:cNvSpPr txBox="1"/>
          <p:nvPr/>
        </p:nvSpPr>
        <p:spPr>
          <a:xfrm>
            <a:off x="2133469" y="3941620"/>
            <a:ext cx="2070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Simplified Financial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9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8906" y="776407"/>
            <a:ext cx="4394121" cy="549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b="1" u="sng" dirty="0">
                <a:solidFill>
                  <a:srgbClr val="FFFFFF"/>
                </a:solidFill>
                <a:latin typeface="Fraunces Medium" pitchFamily="34" charset="0"/>
              </a:rPr>
              <a:t>Revenue</a:t>
            </a:r>
            <a:endParaRPr lang="en-US" sz="3450" dirty="0"/>
          </a:p>
        </p:txBody>
      </p:sp>
      <p:sp>
        <p:nvSpPr>
          <p:cNvPr id="3" name="Shape 1"/>
          <p:cNvSpPr/>
          <p:nvPr/>
        </p:nvSpPr>
        <p:spPr>
          <a:xfrm>
            <a:off x="768906" y="1764983"/>
            <a:ext cx="13092589" cy="5688092"/>
          </a:xfrm>
          <a:prstGeom prst="roundRect">
            <a:avLst>
              <a:gd name="adj" fmla="val 162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Shape 2"/>
          <p:cNvSpPr/>
          <p:nvPr/>
        </p:nvSpPr>
        <p:spPr>
          <a:xfrm>
            <a:off x="776526" y="1772603"/>
            <a:ext cx="13077349" cy="6303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996196" y="1912025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Sector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4269343" y="1912025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Total AI Spend (UAE, Est.)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38680" y="1912025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b="1" dirty="0" err="1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Talktopus</a:t>
            </a:r>
            <a:r>
              <a:rPr lang="en-US" sz="170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Reach (2025)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10808018" y="1912025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Revenue Potential (USD)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776526" y="2402919"/>
            <a:ext cx="13077349" cy="6303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996196" y="2542342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Government Services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4269343" y="2542342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$220M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538680" y="2542342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1%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10808018" y="2542342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$2.2M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776526" y="3033236"/>
            <a:ext cx="13077349" cy="6303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996196" y="3172658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BFSI (Banks, Fintech)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4269343" y="3172658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$180M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7538680" y="3172658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2%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10808018" y="3172658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$3.6M</a:t>
            </a:r>
            <a:endParaRPr lang="en-US" sz="1700" dirty="0"/>
          </a:p>
        </p:txBody>
      </p:sp>
      <p:sp>
        <p:nvSpPr>
          <p:cNvPr id="19" name="Shape 17"/>
          <p:cNvSpPr/>
          <p:nvPr/>
        </p:nvSpPr>
        <p:spPr>
          <a:xfrm>
            <a:off x="776526" y="3663553"/>
            <a:ext cx="13077349" cy="6303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996196" y="3802975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Healthcare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4269343" y="3802975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$90M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7538680" y="3802975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2%</a:t>
            </a:r>
            <a:endParaRPr lang="en-US" sz="1700" dirty="0"/>
          </a:p>
        </p:txBody>
      </p:sp>
      <p:sp>
        <p:nvSpPr>
          <p:cNvPr id="23" name="Text 21"/>
          <p:cNvSpPr/>
          <p:nvPr/>
        </p:nvSpPr>
        <p:spPr>
          <a:xfrm>
            <a:off x="10808018" y="3802975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$1.8M</a:t>
            </a:r>
            <a:endParaRPr lang="en-US" sz="1700" dirty="0"/>
          </a:p>
        </p:txBody>
      </p:sp>
      <p:sp>
        <p:nvSpPr>
          <p:cNvPr id="24" name="Shape 22"/>
          <p:cNvSpPr/>
          <p:nvPr/>
        </p:nvSpPr>
        <p:spPr>
          <a:xfrm>
            <a:off x="776526" y="4293870"/>
            <a:ext cx="13077349" cy="6303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5" name="Text 23"/>
          <p:cNvSpPr/>
          <p:nvPr/>
        </p:nvSpPr>
        <p:spPr>
          <a:xfrm>
            <a:off x="996196" y="4433292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Retail &amp; E-Commerce</a:t>
            </a:r>
            <a:endParaRPr lang="en-US" sz="1700" dirty="0"/>
          </a:p>
        </p:txBody>
      </p:sp>
      <p:sp>
        <p:nvSpPr>
          <p:cNvPr id="26" name="Text 24"/>
          <p:cNvSpPr/>
          <p:nvPr/>
        </p:nvSpPr>
        <p:spPr>
          <a:xfrm>
            <a:off x="4269343" y="4433292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$110M</a:t>
            </a:r>
            <a:endParaRPr lang="en-US" sz="1700" dirty="0"/>
          </a:p>
        </p:txBody>
      </p:sp>
      <p:sp>
        <p:nvSpPr>
          <p:cNvPr id="27" name="Text 25"/>
          <p:cNvSpPr/>
          <p:nvPr/>
        </p:nvSpPr>
        <p:spPr>
          <a:xfrm>
            <a:off x="7538680" y="4433292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1%</a:t>
            </a:r>
            <a:endParaRPr lang="en-US" sz="1700" dirty="0"/>
          </a:p>
        </p:txBody>
      </p:sp>
      <p:sp>
        <p:nvSpPr>
          <p:cNvPr id="28" name="Text 26"/>
          <p:cNvSpPr/>
          <p:nvPr/>
        </p:nvSpPr>
        <p:spPr>
          <a:xfrm>
            <a:off x="10808018" y="4433292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$1.1M</a:t>
            </a:r>
            <a:endParaRPr lang="en-US" sz="1700" dirty="0"/>
          </a:p>
        </p:txBody>
      </p:sp>
      <p:sp>
        <p:nvSpPr>
          <p:cNvPr id="29" name="Shape 27"/>
          <p:cNvSpPr/>
          <p:nvPr/>
        </p:nvSpPr>
        <p:spPr>
          <a:xfrm>
            <a:off x="776526" y="4924187"/>
            <a:ext cx="13077349" cy="6303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0" name="Text 28"/>
          <p:cNvSpPr/>
          <p:nvPr/>
        </p:nvSpPr>
        <p:spPr>
          <a:xfrm>
            <a:off x="996196" y="5063609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Real Estate</a:t>
            </a:r>
            <a:endParaRPr lang="en-US" sz="1700" dirty="0"/>
          </a:p>
        </p:txBody>
      </p:sp>
      <p:sp>
        <p:nvSpPr>
          <p:cNvPr id="31" name="Text 29"/>
          <p:cNvSpPr/>
          <p:nvPr/>
        </p:nvSpPr>
        <p:spPr>
          <a:xfrm>
            <a:off x="4269343" y="5063609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$60M</a:t>
            </a:r>
            <a:endParaRPr lang="en-US" sz="1700" dirty="0"/>
          </a:p>
        </p:txBody>
      </p:sp>
      <p:sp>
        <p:nvSpPr>
          <p:cNvPr id="32" name="Text 30"/>
          <p:cNvSpPr/>
          <p:nvPr/>
        </p:nvSpPr>
        <p:spPr>
          <a:xfrm>
            <a:off x="7538680" y="5063609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3%</a:t>
            </a:r>
            <a:endParaRPr lang="en-US" sz="1700" dirty="0"/>
          </a:p>
        </p:txBody>
      </p:sp>
      <p:sp>
        <p:nvSpPr>
          <p:cNvPr id="33" name="Text 31"/>
          <p:cNvSpPr/>
          <p:nvPr/>
        </p:nvSpPr>
        <p:spPr>
          <a:xfrm>
            <a:off x="10808018" y="5063609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$1.8M</a:t>
            </a:r>
            <a:endParaRPr lang="en-US" sz="1700" dirty="0"/>
          </a:p>
        </p:txBody>
      </p:sp>
      <p:sp>
        <p:nvSpPr>
          <p:cNvPr id="34" name="Shape 32"/>
          <p:cNvSpPr/>
          <p:nvPr/>
        </p:nvSpPr>
        <p:spPr>
          <a:xfrm>
            <a:off x="776526" y="5554504"/>
            <a:ext cx="13077349" cy="6303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5" name="Text 33"/>
          <p:cNvSpPr/>
          <p:nvPr/>
        </p:nvSpPr>
        <p:spPr>
          <a:xfrm>
            <a:off x="996196" y="5693926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Education</a:t>
            </a:r>
            <a:endParaRPr lang="en-US" sz="1700" dirty="0"/>
          </a:p>
        </p:txBody>
      </p:sp>
      <p:sp>
        <p:nvSpPr>
          <p:cNvPr id="36" name="Text 34"/>
          <p:cNvSpPr/>
          <p:nvPr/>
        </p:nvSpPr>
        <p:spPr>
          <a:xfrm>
            <a:off x="4269343" y="5693926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$30M</a:t>
            </a:r>
            <a:endParaRPr lang="en-US" sz="1700" dirty="0"/>
          </a:p>
        </p:txBody>
      </p:sp>
      <p:sp>
        <p:nvSpPr>
          <p:cNvPr id="37" name="Text 35"/>
          <p:cNvSpPr/>
          <p:nvPr/>
        </p:nvSpPr>
        <p:spPr>
          <a:xfrm>
            <a:off x="7538680" y="5693926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3%</a:t>
            </a:r>
            <a:endParaRPr lang="en-US" sz="1700" dirty="0"/>
          </a:p>
        </p:txBody>
      </p:sp>
      <p:sp>
        <p:nvSpPr>
          <p:cNvPr id="38" name="Text 36"/>
          <p:cNvSpPr/>
          <p:nvPr/>
        </p:nvSpPr>
        <p:spPr>
          <a:xfrm>
            <a:off x="10808018" y="5693926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$0.9M</a:t>
            </a:r>
            <a:endParaRPr lang="en-US" sz="1700" dirty="0"/>
          </a:p>
        </p:txBody>
      </p:sp>
      <p:sp>
        <p:nvSpPr>
          <p:cNvPr id="39" name="Shape 37"/>
          <p:cNvSpPr/>
          <p:nvPr/>
        </p:nvSpPr>
        <p:spPr>
          <a:xfrm>
            <a:off x="776526" y="6184821"/>
            <a:ext cx="13077349" cy="6303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0" name="Text 38"/>
          <p:cNvSpPr/>
          <p:nvPr/>
        </p:nvSpPr>
        <p:spPr>
          <a:xfrm>
            <a:off x="996196" y="6324243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Travel &amp; Hospitality</a:t>
            </a:r>
            <a:endParaRPr lang="en-US" sz="1700" dirty="0"/>
          </a:p>
        </p:txBody>
      </p:sp>
      <p:sp>
        <p:nvSpPr>
          <p:cNvPr id="41" name="Text 39"/>
          <p:cNvSpPr/>
          <p:nvPr/>
        </p:nvSpPr>
        <p:spPr>
          <a:xfrm>
            <a:off x="4269343" y="6324243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$45M</a:t>
            </a:r>
            <a:endParaRPr lang="en-US" sz="1700" dirty="0"/>
          </a:p>
        </p:txBody>
      </p:sp>
      <p:sp>
        <p:nvSpPr>
          <p:cNvPr id="42" name="Text 40"/>
          <p:cNvSpPr/>
          <p:nvPr/>
        </p:nvSpPr>
        <p:spPr>
          <a:xfrm>
            <a:off x="7538680" y="6324243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1%</a:t>
            </a:r>
            <a:endParaRPr lang="en-US" sz="1700" dirty="0"/>
          </a:p>
        </p:txBody>
      </p:sp>
      <p:sp>
        <p:nvSpPr>
          <p:cNvPr id="43" name="Text 41"/>
          <p:cNvSpPr/>
          <p:nvPr/>
        </p:nvSpPr>
        <p:spPr>
          <a:xfrm>
            <a:off x="10808018" y="6324243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$0.45M</a:t>
            </a:r>
            <a:endParaRPr lang="en-US" sz="1700" dirty="0"/>
          </a:p>
        </p:txBody>
      </p:sp>
      <p:sp>
        <p:nvSpPr>
          <p:cNvPr id="44" name="Shape 42"/>
          <p:cNvSpPr/>
          <p:nvPr/>
        </p:nvSpPr>
        <p:spPr>
          <a:xfrm>
            <a:off x="776526" y="6815138"/>
            <a:ext cx="13077349" cy="6303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5" name="Text 43"/>
          <p:cNvSpPr/>
          <p:nvPr/>
        </p:nvSpPr>
        <p:spPr>
          <a:xfrm>
            <a:off x="996196" y="6954560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Telecom &amp; Utilities</a:t>
            </a:r>
            <a:endParaRPr lang="en-US" sz="1700" dirty="0"/>
          </a:p>
        </p:txBody>
      </p:sp>
      <p:sp>
        <p:nvSpPr>
          <p:cNvPr id="46" name="Text 44"/>
          <p:cNvSpPr/>
          <p:nvPr/>
        </p:nvSpPr>
        <p:spPr>
          <a:xfrm>
            <a:off x="4269343" y="6954560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$80M</a:t>
            </a:r>
            <a:endParaRPr lang="en-US" sz="1700" dirty="0"/>
          </a:p>
        </p:txBody>
      </p:sp>
      <p:sp>
        <p:nvSpPr>
          <p:cNvPr id="47" name="Text 45"/>
          <p:cNvSpPr/>
          <p:nvPr/>
        </p:nvSpPr>
        <p:spPr>
          <a:xfrm>
            <a:off x="7538680" y="6954560"/>
            <a:ext cx="282237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1%</a:t>
            </a:r>
            <a:endParaRPr lang="en-US" sz="1700" dirty="0"/>
          </a:p>
        </p:txBody>
      </p:sp>
      <p:sp>
        <p:nvSpPr>
          <p:cNvPr id="48" name="Text 46"/>
          <p:cNvSpPr/>
          <p:nvPr/>
        </p:nvSpPr>
        <p:spPr>
          <a:xfrm>
            <a:off x="10808018" y="6954560"/>
            <a:ext cx="2826187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$0.8M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96C29-7817-5F12-A68B-31A6DC426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7C3383F-6C65-C5BF-8A0A-1FD17F60812C}"/>
              </a:ext>
            </a:extLst>
          </p:cNvPr>
          <p:cNvSpPr/>
          <p:nvPr/>
        </p:nvSpPr>
        <p:spPr>
          <a:xfrm>
            <a:off x="589240" y="462915"/>
            <a:ext cx="5433893" cy="420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350" b="1" u="sng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Revenue Model</a:t>
            </a:r>
            <a:endParaRPr lang="en-US" sz="335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ECC0616-9B3F-9B90-AF24-787660AAAB63}"/>
              </a:ext>
            </a:extLst>
          </p:cNvPr>
          <p:cNvSpPr/>
          <p:nvPr/>
        </p:nvSpPr>
        <p:spPr>
          <a:xfrm>
            <a:off x="589240" y="1220510"/>
            <a:ext cx="4371737" cy="2996327"/>
          </a:xfrm>
          <a:prstGeom prst="roundRect">
            <a:avLst>
              <a:gd name="adj" fmla="val 236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6B130A5-4944-35A0-3F5F-E774C3DF7DCA}"/>
              </a:ext>
            </a:extLst>
          </p:cNvPr>
          <p:cNvSpPr/>
          <p:nvPr/>
        </p:nvSpPr>
        <p:spPr>
          <a:xfrm>
            <a:off x="765215" y="1396484"/>
            <a:ext cx="2104430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Starter</a:t>
            </a:r>
            <a:endParaRPr lang="en-US" sz="16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6F9AAC1-3B17-91FE-B793-38431B4EF546}"/>
              </a:ext>
            </a:extLst>
          </p:cNvPr>
          <p:cNvSpPr/>
          <p:nvPr/>
        </p:nvSpPr>
        <p:spPr>
          <a:xfrm>
            <a:off x="765215" y="1760577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AED 299</a:t>
            </a:r>
            <a:endParaRPr lang="en-US" sz="13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13FCB95-9A5F-7DFA-812F-387B1967B890}"/>
              </a:ext>
            </a:extLst>
          </p:cNvPr>
          <p:cNvSpPr/>
          <p:nvPr/>
        </p:nvSpPr>
        <p:spPr>
          <a:xfrm>
            <a:off x="765215" y="2130862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500 Minutes</a:t>
            </a:r>
            <a:endParaRPr lang="en-US" sz="13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43EDC27B-4E45-1868-C0B3-40A065BDDCC8}"/>
              </a:ext>
            </a:extLst>
          </p:cNvPr>
          <p:cNvSpPr/>
          <p:nvPr/>
        </p:nvSpPr>
        <p:spPr>
          <a:xfrm>
            <a:off x="765215" y="2458998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AED 0.50/min overage</a:t>
            </a:r>
            <a:endParaRPr lang="en-US" sz="13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0159AF4A-421C-041D-12DC-05BB5188748F}"/>
              </a:ext>
            </a:extLst>
          </p:cNvPr>
          <p:cNvSpPr/>
          <p:nvPr/>
        </p:nvSpPr>
        <p:spPr>
          <a:xfrm>
            <a:off x="765215" y="2787134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1 Language</a:t>
            </a:r>
            <a:endParaRPr lang="en-US" sz="13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9FB070E1-8388-BC2E-0103-61E9C0B216CE}"/>
              </a:ext>
            </a:extLst>
          </p:cNvPr>
          <p:cNvSpPr/>
          <p:nvPr/>
        </p:nvSpPr>
        <p:spPr>
          <a:xfrm>
            <a:off x="765215" y="3115270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Basic Analytics</a:t>
            </a:r>
            <a:endParaRPr lang="en-US" sz="13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448978A0-E024-C6E3-6A90-F0251BF660E9}"/>
              </a:ext>
            </a:extLst>
          </p:cNvPr>
          <p:cNvSpPr/>
          <p:nvPr/>
        </p:nvSpPr>
        <p:spPr>
          <a:xfrm>
            <a:off x="765215" y="3443407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CRM Sync</a:t>
            </a:r>
            <a:endParaRPr lang="en-US" sz="13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1DE0D8F2-BCC4-1031-392D-604EE699E6DE}"/>
              </a:ext>
            </a:extLst>
          </p:cNvPr>
          <p:cNvSpPr/>
          <p:nvPr/>
        </p:nvSpPr>
        <p:spPr>
          <a:xfrm>
            <a:off x="765215" y="3771543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Email Support</a:t>
            </a:r>
            <a:endParaRPr lang="en-US" sz="1300" dirty="0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A2AEF921-A059-95EB-7242-63B5776DD626}"/>
              </a:ext>
            </a:extLst>
          </p:cNvPr>
          <p:cNvSpPr/>
          <p:nvPr/>
        </p:nvSpPr>
        <p:spPr>
          <a:xfrm>
            <a:off x="5129332" y="1220510"/>
            <a:ext cx="4371737" cy="2996327"/>
          </a:xfrm>
          <a:prstGeom prst="roundRect">
            <a:avLst>
              <a:gd name="adj" fmla="val 236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2EFAB975-D4AA-1C97-01E3-0FB4404CE70A}"/>
              </a:ext>
            </a:extLst>
          </p:cNvPr>
          <p:cNvSpPr/>
          <p:nvPr/>
        </p:nvSpPr>
        <p:spPr>
          <a:xfrm>
            <a:off x="5305306" y="1396484"/>
            <a:ext cx="2104430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Professional</a:t>
            </a:r>
            <a:endParaRPr lang="en-US" sz="165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D4FBF7CB-BF2B-67D4-1503-969F70E9BACC}"/>
              </a:ext>
            </a:extLst>
          </p:cNvPr>
          <p:cNvSpPr/>
          <p:nvPr/>
        </p:nvSpPr>
        <p:spPr>
          <a:xfrm>
            <a:off x="5305306" y="1760577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AED 999</a:t>
            </a:r>
            <a:endParaRPr lang="en-US" sz="13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C73D4D71-3372-3646-69F4-1AA3369D1413}"/>
              </a:ext>
            </a:extLst>
          </p:cNvPr>
          <p:cNvSpPr/>
          <p:nvPr/>
        </p:nvSpPr>
        <p:spPr>
          <a:xfrm>
            <a:off x="5305306" y="2130862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2,500 Minutes</a:t>
            </a:r>
            <a:endParaRPr lang="en-US" sz="1300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A0A16B72-83A6-60D3-7B87-878B7581E760}"/>
              </a:ext>
            </a:extLst>
          </p:cNvPr>
          <p:cNvSpPr/>
          <p:nvPr/>
        </p:nvSpPr>
        <p:spPr>
          <a:xfrm>
            <a:off x="5305306" y="2458998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AED 0.40/min overage</a:t>
            </a:r>
            <a:endParaRPr lang="en-US" sz="1300" dirty="0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FBBD911A-0212-F460-CBD5-42FA4DD44394}"/>
              </a:ext>
            </a:extLst>
          </p:cNvPr>
          <p:cNvSpPr/>
          <p:nvPr/>
        </p:nvSpPr>
        <p:spPr>
          <a:xfrm>
            <a:off x="5305306" y="2787134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Multilingual</a:t>
            </a:r>
            <a:endParaRPr lang="en-US" sz="1300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F9861FD9-65DC-2DDD-5CB6-618E3576229D}"/>
              </a:ext>
            </a:extLst>
          </p:cNvPr>
          <p:cNvSpPr/>
          <p:nvPr/>
        </p:nvSpPr>
        <p:spPr>
          <a:xfrm>
            <a:off x="5305306" y="3115270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Full Dashboard</a:t>
            </a:r>
            <a:endParaRPr lang="en-US" sz="1300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FFD3CADB-118B-7652-A01D-7930D3C82AF0}"/>
              </a:ext>
            </a:extLst>
          </p:cNvPr>
          <p:cNvSpPr/>
          <p:nvPr/>
        </p:nvSpPr>
        <p:spPr>
          <a:xfrm>
            <a:off x="5305306" y="3443407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WhatsApp Bot</a:t>
            </a:r>
            <a:endParaRPr lang="en-US" sz="1300" dirty="0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1DE77A8D-6744-0FE6-818B-4E4C0D6B594E}"/>
              </a:ext>
            </a:extLst>
          </p:cNvPr>
          <p:cNvSpPr/>
          <p:nvPr/>
        </p:nvSpPr>
        <p:spPr>
          <a:xfrm>
            <a:off x="5305306" y="3771543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Priority Support</a:t>
            </a:r>
            <a:endParaRPr lang="en-US" sz="1300" dirty="0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0CCFBBD4-9C93-8C76-BE58-C25DB9D473F8}"/>
              </a:ext>
            </a:extLst>
          </p:cNvPr>
          <p:cNvSpPr/>
          <p:nvPr/>
        </p:nvSpPr>
        <p:spPr>
          <a:xfrm>
            <a:off x="9669423" y="1220510"/>
            <a:ext cx="4371737" cy="2996327"/>
          </a:xfrm>
          <a:prstGeom prst="roundRect">
            <a:avLst>
              <a:gd name="adj" fmla="val 236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BA3F2D38-7CA4-424B-D05B-CBEB50E58E6D}"/>
              </a:ext>
            </a:extLst>
          </p:cNvPr>
          <p:cNvSpPr/>
          <p:nvPr/>
        </p:nvSpPr>
        <p:spPr>
          <a:xfrm>
            <a:off x="9845397" y="1396484"/>
            <a:ext cx="2104430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Enterprise</a:t>
            </a:r>
            <a:endParaRPr lang="en-US" sz="1650" dirty="0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4F983463-3724-EF99-8F38-C01B7BCCD8E3}"/>
              </a:ext>
            </a:extLst>
          </p:cNvPr>
          <p:cNvSpPr/>
          <p:nvPr/>
        </p:nvSpPr>
        <p:spPr>
          <a:xfrm>
            <a:off x="9845397" y="1760577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AED 2,500+</a:t>
            </a:r>
            <a:endParaRPr lang="en-US" sz="1300" dirty="0"/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A16F696D-43A1-4551-CCB9-CB96762C6082}"/>
              </a:ext>
            </a:extLst>
          </p:cNvPr>
          <p:cNvSpPr/>
          <p:nvPr/>
        </p:nvSpPr>
        <p:spPr>
          <a:xfrm>
            <a:off x="9845397" y="2130862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5,000+ Minutes</a:t>
            </a:r>
            <a:endParaRPr lang="en-US" sz="1300" dirty="0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FB80656E-0807-8EA3-D949-CF930F99B103}"/>
              </a:ext>
            </a:extLst>
          </p:cNvPr>
          <p:cNvSpPr/>
          <p:nvPr/>
        </p:nvSpPr>
        <p:spPr>
          <a:xfrm>
            <a:off x="9845397" y="2458998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AED 0.35/min overage</a:t>
            </a:r>
            <a:endParaRPr lang="en-US" sz="1300" dirty="0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89BBD7AB-72DD-9254-5910-0AEF59DB2B3E}"/>
              </a:ext>
            </a:extLst>
          </p:cNvPr>
          <p:cNvSpPr/>
          <p:nvPr/>
        </p:nvSpPr>
        <p:spPr>
          <a:xfrm>
            <a:off x="9845397" y="2787134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SLA</a:t>
            </a:r>
            <a:endParaRPr lang="en-US" sz="1300" dirty="0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378E5767-463D-B115-2810-BE69C37027C6}"/>
              </a:ext>
            </a:extLst>
          </p:cNvPr>
          <p:cNvSpPr/>
          <p:nvPr/>
        </p:nvSpPr>
        <p:spPr>
          <a:xfrm>
            <a:off x="9845397" y="3115270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Dedicated Manager</a:t>
            </a:r>
            <a:endParaRPr lang="en-US" sz="1300" dirty="0"/>
          </a:p>
        </p:txBody>
      </p:sp>
      <p:sp>
        <p:nvSpPr>
          <p:cNvPr id="28" name="Text 26">
            <a:extLst>
              <a:ext uri="{FF2B5EF4-FFF2-40B4-BE49-F238E27FC236}">
                <a16:creationId xmlns:a16="http://schemas.microsoft.com/office/drawing/2014/main" id="{433AD589-9F2B-E418-C9E8-D803D052D50D}"/>
              </a:ext>
            </a:extLst>
          </p:cNvPr>
          <p:cNvSpPr/>
          <p:nvPr/>
        </p:nvSpPr>
        <p:spPr>
          <a:xfrm>
            <a:off x="9845397" y="3443407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Custom Workflow</a:t>
            </a:r>
            <a:endParaRPr lang="en-US" sz="1300" dirty="0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3579B5CE-D1E2-7552-B754-3256B5A2D16B}"/>
              </a:ext>
            </a:extLst>
          </p:cNvPr>
          <p:cNvSpPr/>
          <p:nvPr/>
        </p:nvSpPr>
        <p:spPr>
          <a:xfrm>
            <a:off x="9845397" y="3771543"/>
            <a:ext cx="4019788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API Integrations</a:t>
            </a:r>
            <a:endParaRPr lang="en-US" sz="1300" dirty="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87DEC28E-BB30-C615-2AF2-8251249EB32C}"/>
              </a:ext>
            </a:extLst>
          </p:cNvPr>
          <p:cNvSpPr/>
          <p:nvPr/>
        </p:nvSpPr>
        <p:spPr>
          <a:xfrm>
            <a:off x="589240" y="4469368"/>
            <a:ext cx="2104430" cy="270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➕</a:t>
            </a:r>
            <a:r>
              <a:rPr lang="en-US" sz="16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 Add-Ons</a:t>
            </a:r>
            <a:endParaRPr lang="en-US" sz="1650" dirty="0"/>
          </a:p>
        </p:txBody>
      </p:sp>
      <p:pic>
        <p:nvPicPr>
          <p:cNvPr id="31" name="Image 0" descr="preencoded.png">
            <a:extLst>
              <a:ext uri="{FF2B5EF4-FFF2-40B4-BE49-F238E27FC236}">
                <a16:creationId xmlns:a16="http://schemas.microsoft.com/office/drawing/2014/main" id="{8A3001DE-CD42-2044-D823-71B0BF0EB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40" y="4992648"/>
            <a:ext cx="420886" cy="420886"/>
          </a:xfrm>
          <a:prstGeom prst="rect">
            <a:avLst/>
          </a:prstGeom>
        </p:spPr>
      </p:pic>
      <p:sp>
        <p:nvSpPr>
          <p:cNvPr id="32" name="Text 29">
            <a:extLst>
              <a:ext uri="{FF2B5EF4-FFF2-40B4-BE49-F238E27FC236}">
                <a16:creationId xmlns:a16="http://schemas.microsoft.com/office/drawing/2014/main" id="{AF23671F-FCA0-2DFD-19F0-C44D0436A4CC}"/>
              </a:ext>
            </a:extLst>
          </p:cNvPr>
          <p:cNvSpPr/>
          <p:nvPr/>
        </p:nvSpPr>
        <p:spPr>
          <a:xfrm>
            <a:off x="589240" y="5581888"/>
            <a:ext cx="2104430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WhatsApp Chatbot</a:t>
            </a:r>
            <a:endParaRPr lang="en-US" sz="1650" dirty="0"/>
          </a:p>
        </p:txBody>
      </p:sp>
      <p:sp>
        <p:nvSpPr>
          <p:cNvPr id="33" name="Text 30">
            <a:extLst>
              <a:ext uri="{FF2B5EF4-FFF2-40B4-BE49-F238E27FC236}">
                <a16:creationId xmlns:a16="http://schemas.microsoft.com/office/drawing/2014/main" id="{EA1297F1-10DB-C441-A0BA-775B05BEE718}"/>
              </a:ext>
            </a:extLst>
          </p:cNvPr>
          <p:cNvSpPr/>
          <p:nvPr/>
        </p:nvSpPr>
        <p:spPr>
          <a:xfrm>
            <a:off x="589240" y="5945981"/>
            <a:ext cx="3205162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AED 999 (one-time)</a:t>
            </a:r>
            <a:endParaRPr lang="en-US" sz="1300" dirty="0"/>
          </a:p>
        </p:txBody>
      </p:sp>
      <p:pic>
        <p:nvPicPr>
          <p:cNvPr id="34" name="Image 1" descr="preencoded.png">
            <a:extLst>
              <a:ext uri="{FF2B5EF4-FFF2-40B4-BE49-F238E27FC236}">
                <a16:creationId xmlns:a16="http://schemas.microsoft.com/office/drawing/2014/main" id="{A5EB9815-5003-C381-BDC2-3A90215EB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786" y="4992648"/>
            <a:ext cx="420886" cy="420886"/>
          </a:xfrm>
          <a:prstGeom prst="rect">
            <a:avLst/>
          </a:prstGeom>
        </p:spPr>
      </p:pic>
      <p:sp>
        <p:nvSpPr>
          <p:cNvPr id="35" name="Text 31">
            <a:extLst>
              <a:ext uri="{FF2B5EF4-FFF2-40B4-BE49-F238E27FC236}">
                <a16:creationId xmlns:a16="http://schemas.microsoft.com/office/drawing/2014/main" id="{E77F5022-83D0-69C3-6549-0C33C8F0E0D5}"/>
              </a:ext>
            </a:extLst>
          </p:cNvPr>
          <p:cNvSpPr/>
          <p:nvPr/>
        </p:nvSpPr>
        <p:spPr>
          <a:xfrm>
            <a:off x="4004786" y="5581888"/>
            <a:ext cx="2104430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Voice Cloning (TTS)</a:t>
            </a:r>
            <a:endParaRPr lang="en-US" sz="1650" dirty="0"/>
          </a:p>
        </p:txBody>
      </p:sp>
      <p:sp>
        <p:nvSpPr>
          <p:cNvPr id="36" name="Text 32">
            <a:extLst>
              <a:ext uri="{FF2B5EF4-FFF2-40B4-BE49-F238E27FC236}">
                <a16:creationId xmlns:a16="http://schemas.microsoft.com/office/drawing/2014/main" id="{3B1EF0B3-CBA0-25A8-6005-DA1DED518C9A}"/>
              </a:ext>
            </a:extLst>
          </p:cNvPr>
          <p:cNvSpPr/>
          <p:nvPr/>
        </p:nvSpPr>
        <p:spPr>
          <a:xfrm>
            <a:off x="4004786" y="5945981"/>
            <a:ext cx="3205162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AED 500/month</a:t>
            </a:r>
            <a:endParaRPr lang="en-US" sz="1300" dirty="0"/>
          </a:p>
        </p:txBody>
      </p:sp>
      <p:pic>
        <p:nvPicPr>
          <p:cNvPr id="37" name="Image 2" descr="preencoded.png">
            <a:extLst>
              <a:ext uri="{FF2B5EF4-FFF2-40B4-BE49-F238E27FC236}">
                <a16:creationId xmlns:a16="http://schemas.microsoft.com/office/drawing/2014/main" id="{A304ADFC-5C52-BB4F-6902-BE95A5DE0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332" y="4992648"/>
            <a:ext cx="420886" cy="420886"/>
          </a:xfrm>
          <a:prstGeom prst="rect">
            <a:avLst/>
          </a:prstGeom>
        </p:spPr>
      </p:pic>
      <p:sp>
        <p:nvSpPr>
          <p:cNvPr id="38" name="Text 33">
            <a:extLst>
              <a:ext uri="{FF2B5EF4-FFF2-40B4-BE49-F238E27FC236}">
                <a16:creationId xmlns:a16="http://schemas.microsoft.com/office/drawing/2014/main" id="{AD753066-1C71-7571-F443-831A683393BF}"/>
              </a:ext>
            </a:extLst>
          </p:cNvPr>
          <p:cNvSpPr/>
          <p:nvPr/>
        </p:nvSpPr>
        <p:spPr>
          <a:xfrm>
            <a:off x="7420332" y="5581888"/>
            <a:ext cx="2565440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Custom Workflow Design</a:t>
            </a:r>
            <a:endParaRPr lang="en-US" sz="1650" dirty="0"/>
          </a:p>
        </p:txBody>
      </p:sp>
      <p:sp>
        <p:nvSpPr>
          <p:cNvPr id="39" name="Text 34">
            <a:extLst>
              <a:ext uri="{FF2B5EF4-FFF2-40B4-BE49-F238E27FC236}">
                <a16:creationId xmlns:a16="http://schemas.microsoft.com/office/drawing/2014/main" id="{AD78A1DC-4123-D63F-89DC-CC7FB6F71C3A}"/>
              </a:ext>
            </a:extLst>
          </p:cNvPr>
          <p:cNvSpPr/>
          <p:nvPr/>
        </p:nvSpPr>
        <p:spPr>
          <a:xfrm>
            <a:off x="7420332" y="5945981"/>
            <a:ext cx="3205162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AED 1,500 – 5,000</a:t>
            </a:r>
            <a:endParaRPr lang="en-US" sz="1300" dirty="0"/>
          </a:p>
        </p:txBody>
      </p:sp>
      <p:pic>
        <p:nvPicPr>
          <p:cNvPr id="40" name="Image 3" descr="preencoded.png">
            <a:extLst>
              <a:ext uri="{FF2B5EF4-FFF2-40B4-BE49-F238E27FC236}">
                <a16:creationId xmlns:a16="http://schemas.microsoft.com/office/drawing/2014/main" id="{4C0BEE25-7FC1-9D7F-EB88-3E28ADFC9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5878" y="4992648"/>
            <a:ext cx="420886" cy="420886"/>
          </a:xfrm>
          <a:prstGeom prst="rect">
            <a:avLst/>
          </a:prstGeom>
        </p:spPr>
      </p:pic>
      <p:sp>
        <p:nvSpPr>
          <p:cNvPr id="41" name="Text 35">
            <a:extLst>
              <a:ext uri="{FF2B5EF4-FFF2-40B4-BE49-F238E27FC236}">
                <a16:creationId xmlns:a16="http://schemas.microsoft.com/office/drawing/2014/main" id="{8E5044C7-C8E8-91A9-AD77-6F3EE6F4611B}"/>
              </a:ext>
            </a:extLst>
          </p:cNvPr>
          <p:cNvSpPr/>
          <p:nvPr/>
        </p:nvSpPr>
        <p:spPr>
          <a:xfrm>
            <a:off x="10835878" y="5581888"/>
            <a:ext cx="2328982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Onboarding &amp; Training</a:t>
            </a:r>
            <a:endParaRPr lang="en-US" sz="1650" dirty="0"/>
          </a:p>
        </p:txBody>
      </p:sp>
      <p:sp>
        <p:nvSpPr>
          <p:cNvPr id="42" name="Text 36">
            <a:extLst>
              <a:ext uri="{FF2B5EF4-FFF2-40B4-BE49-F238E27FC236}">
                <a16:creationId xmlns:a16="http://schemas.microsoft.com/office/drawing/2014/main" id="{34B4DE44-8A13-EFD0-DFAC-9BB2C51204FF}"/>
              </a:ext>
            </a:extLst>
          </p:cNvPr>
          <p:cNvSpPr/>
          <p:nvPr/>
        </p:nvSpPr>
        <p:spPr>
          <a:xfrm>
            <a:off x="10835878" y="5945981"/>
            <a:ext cx="3205282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AED 999</a:t>
            </a:r>
            <a:endParaRPr lang="en-US" sz="1300" dirty="0"/>
          </a:p>
        </p:txBody>
      </p:sp>
      <p:pic>
        <p:nvPicPr>
          <p:cNvPr id="43" name="Image 4" descr="preencoded.png">
            <a:extLst>
              <a:ext uri="{FF2B5EF4-FFF2-40B4-BE49-F238E27FC236}">
                <a16:creationId xmlns:a16="http://schemas.microsoft.com/office/drawing/2014/main" id="{3848350E-53AB-8448-2AA7-BB171B2A2E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40" y="6552009"/>
            <a:ext cx="420886" cy="420886"/>
          </a:xfrm>
          <a:prstGeom prst="rect">
            <a:avLst/>
          </a:prstGeom>
        </p:spPr>
      </p:pic>
      <p:sp>
        <p:nvSpPr>
          <p:cNvPr id="44" name="Text 37">
            <a:extLst>
              <a:ext uri="{FF2B5EF4-FFF2-40B4-BE49-F238E27FC236}">
                <a16:creationId xmlns:a16="http://schemas.microsoft.com/office/drawing/2014/main" id="{B13AE1B1-93A7-C471-B950-A0346533C653}"/>
              </a:ext>
            </a:extLst>
          </p:cNvPr>
          <p:cNvSpPr/>
          <p:nvPr/>
        </p:nvSpPr>
        <p:spPr>
          <a:xfrm>
            <a:off x="589240" y="7141250"/>
            <a:ext cx="2104430" cy="263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Dedicated Support</a:t>
            </a:r>
            <a:endParaRPr lang="en-US" sz="1650" dirty="0"/>
          </a:p>
        </p:txBody>
      </p:sp>
      <p:sp>
        <p:nvSpPr>
          <p:cNvPr id="45" name="Text 38">
            <a:extLst>
              <a:ext uri="{FF2B5EF4-FFF2-40B4-BE49-F238E27FC236}">
                <a16:creationId xmlns:a16="http://schemas.microsoft.com/office/drawing/2014/main" id="{648B727F-DD3F-5E09-77AF-05A46DFF47F4}"/>
              </a:ext>
            </a:extLst>
          </p:cNvPr>
          <p:cNvSpPr/>
          <p:nvPr/>
        </p:nvSpPr>
        <p:spPr>
          <a:xfrm>
            <a:off x="589240" y="7505343"/>
            <a:ext cx="3205162" cy="269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AED 499/month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3741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7F9247-8C64-FF92-FEA7-73C02B7BC6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9653120"/>
              </p:ext>
            </p:extLst>
          </p:nvPr>
        </p:nvGraphicFramePr>
        <p:xfrm>
          <a:off x="899652" y="0"/>
          <a:ext cx="13730748" cy="736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461182C-1BBC-ED8A-628A-FB1937552C0E}"/>
              </a:ext>
            </a:extLst>
          </p:cNvPr>
          <p:cNvSpPr/>
          <p:nvPr/>
        </p:nvSpPr>
        <p:spPr>
          <a:xfrm>
            <a:off x="5540693" y="3189421"/>
            <a:ext cx="633984" cy="63398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60F2B0-875C-5EF2-12FB-6D2F1BF5C7E7}"/>
              </a:ext>
            </a:extLst>
          </p:cNvPr>
          <p:cNvSpPr/>
          <p:nvPr/>
        </p:nvSpPr>
        <p:spPr>
          <a:xfrm>
            <a:off x="7522776" y="2323770"/>
            <a:ext cx="1002892" cy="90673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3635D9-42AE-1190-AC5B-432DF301369B}"/>
              </a:ext>
            </a:extLst>
          </p:cNvPr>
          <p:cNvSpPr txBox="1"/>
          <p:nvPr/>
        </p:nvSpPr>
        <p:spPr>
          <a:xfrm>
            <a:off x="1281241" y="2008249"/>
            <a:ext cx="3215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From October 12, 2025 to January 12, 2026 (4-6 months): </a:t>
            </a:r>
            <a:r>
              <a:rPr lang="en-GB" dirty="0">
                <a:solidFill>
                  <a:schemeClr val="bg1"/>
                </a:solidFill>
              </a:rPr>
              <a:t>begin monetization by converting 30-50% of pilots to paid customers, secure a selling partner, and leverage in5 pitch days to build investor interest.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AE43A-CA2F-6275-223C-4874C670DA2C}"/>
              </a:ext>
            </a:extLst>
          </p:cNvPr>
          <p:cNvSpPr txBox="1"/>
          <p:nvPr/>
        </p:nvSpPr>
        <p:spPr>
          <a:xfrm>
            <a:off x="6096785" y="4304536"/>
            <a:ext cx="3775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bg1"/>
                </a:solidFill>
              </a:rPr>
              <a:t>From January 13 to April 13, 2026 (7-9 months):</a:t>
            </a:r>
            <a:r>
              <a:rPr lang="en-GB" b="1" dirty="0">
                <a:solidFill>
                  <a:schemeClr val="bg1"/>
                </a:solidFill>
              </a:rPr>
              <a:t> raise $200K+ pre-seed using in5’s network, connect with AI investors, and begin UAE &amp; Saudi outreach for regional pilots.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08B6D3-6BF0-4DF7-D628-B625A84E0452}"/>
              </a:ext>
            </a:extLst>
          </p:cNvPr>
          <p:cNvSpPr txBox="1"/>
          <p:nvPr/>
        </p:nvSpPr>
        <p:spPr>
          <a:xfrm>
            <a:off x="5779793" y="195146"/>
            <a:ext cx="2838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From April 14 to July 14, 2026 (10-12 months): </a:t>
            </a:r>
            <a:r>
              <a:rPr lang="en-GB" dirty="0">
                <a:solidFill>
                  <a:schemeClr val="bg1"/>
                </a:solidFill>
              </a:rPr>
              <a:t>scale to 15-20 paying customers across industries, launch additional features, and roll out an analytics dashboard to prove ROI.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58C4E9-E1C0-4E85-C845-63344159D286}"/>
              </a:ext>
            </a:extLst>
          </p:cNvPr>
          <p:cNvSpPr txBox="1"/>
          <p:nvPr/>
        </p:nvSpPr>
        <p:spPr>
          <a:xfrm>
            <a:off x="9955160" y="3230500"/>
            <a:ext cx="37755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From July 15, 2026 to January 15, 2027 (12-18 months): </a:t>
            </a:r>
            <a:r>
              <a:rPr lang="en-GB" b="1" dirty="0">
                <a:solidFill>
                  <a:schemeClr val="bg1"/>
                </a:solidFill>
              </a:rPr>
              <a:t>reach 50+ paying customers, achieve operational break-even, secure major enterprise contracts, and get ready for the next funding round.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/>
              <a:t>Ask ChatGPT</a:t>
            </a:r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F409F7E1-B512-7443-4B27-7197333F8110}"/>
              </a:ext>
            </a:extLst>
          </p:cNvPr>
          <p:cNvSpPr/>
          <p:nvPr/>
        </p:nvSpPr>
        <p:spPr>
          <a:xfrm>
            <a:off x="589240" y="462915"/>
            <a:ext cx="5433893" cy="420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350" b="1" u="sng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Road Map</a:t>
            </a:r>
            <a:endParaRPr lang="en-US" sz="3350" dirty="0"/>
          </a:p>
        </p:txBody>
      </p:sp>
    </p:spTree>
    <p:extLst>
      <p:ext uri="{BB962C8B-B14F-4D97-AF65-F5344CB8AC3E}">
        <p14:creationId xmlns:p14="http://schemas.microsoft.com/office/powerpoint/2010/main" val="428506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54707-B467-F299-FA68-AF81EB247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C3C5627-77C0-FFCB-DDB8-E435E9B91441}"/>
              </a:ext>
            </a:extLst>
          </p:cNvPr>
          <p:cNvSpPr/>
          <p:nvPr/>
        </p:nvSpPr>
        <p:spPr>
          <a:xfrm>
            <a:off x="793790" y="752594"/>
            <a:ext cx="984432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u="sng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Projected Revenue (First 12 Months in UAE)</a:t>
            </a:r>
            <a:endParaRPr lang="en-US" sz="3550" dirty="0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AE240F6C-20B1-8388-C158-6C7B35B05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829872"/>
            <a:ext cx="6244709" cy="3496985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4E784AF7-5F78-E3CC-273A-9E244B25C996}"/>
              </a:ext>
            </a:extLst>
          </p:cNvPr>
          <p:cNvSpPr/>
          <p:nvPr/>
        </p:nvSpPr>
        <p:spPr>
          <a:xfrm>
            <a:off x="7599521" y="1943219"/>
            <a:ext cx="624470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AED 425,700</a:t>
            </a:r>
            <a:endParaRPr lang="en-US" sz="58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C304DCE3-A5CD-7257-ADF7-2BFA66710C7A}"/>
              </a:ext>
            </a:extLst>
          </p:cNvPr>
          <p:cNvSpPr/>
          <p:nvPr/>
        </p:nvSpPr>
        <p:spPr>
          <a:xfrm>
            <a:off x="9304258" y="29750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Annual Revenue</a:t>
            </a:r>
            <a:endParaRPr lang="en-US" sz="22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D485F14A-7F76-DCEB-380F-75045D136A1C}"/>
              </a:ext>
            </a:extLst>
          </p:cNvPr>
          <p:cNvSpPr/>
          <p:nvPr/>
        </p:nvSpPr>
        <p:spPr>
          <a:xfrm>
            <a:off x="7599521" y="355615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First year in UAE</a:t>
            </a:r>
            <a:endParaRPr lang="en-US" sz="175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B8D00949-5A4C-BC17-7A3E-3FC5596BAC22}"/>
              </a:ext>
            </a:extLst>
          </p:cNvPr>
          <p:cNvSpPr/>
          <p:nvPr/>
        </p:nvSpPr>
        <p:spPr>
          <a:xfrm>
            <a:off x="7599521" y="4174212"/>
            <a:ext cx="35575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💼</a:t>
            </a: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 Why This Model Works</a:t>
            </a:r>
            <a:endParaRPr lang="en-US" sz="2200" dirty="0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779E1288-D0CF-51CD-BA39-B64E83595D90}"/>
              </a:ext>
            </a:extLst>
          </p:cNvPr>
          <p:cNvSpPr/>
          <p:nvPr/>
        </p:nvSpPr>
        <p:spPr>
          <a:xfrm>
            <a:off x="7599521" y="478369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660A7080-1C7D-7824-CEB2-A6D6971D1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591" y="4826198"/>
            <a:ext cx="340162" cy="425291"/>
          </a:xfrm>
          <a:prstGeom prst="rect">
            <a:avLst/>
          </a:prstGeom>
        </p:spPr>
      </p:pic>
      <p:sp>
        <p:nvSpPr>
          <p:cNvPr id="10" name="Text 6">
            <a:extLst>
              <a:ext uri="{FF2B5EF4-FFF2-40B4-BE49-F238E27FC236}">
                <a16:creationId xmlns:a16="http://schemas.microsoft.com/office/drawing/2014/main" id="{8ECE23B8-DA7B-4450-F2BD-1C8B44AC5671}"/>
              </a:ext>
            </a:extLst>
          </p:cNvPr>
          <p:cNvSpPr/>
          <p:nvPr/>
        </p:nvSpPr>
        <p:spPr>
          <a:xfrm>
            <a:off x="8336637" y="4861560"/>
            <a:ext cx="46989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Predictable MRR + scalable growth</a:t>
            </a:r>
            <a:endParaRPr lang="en-US" sz="2200" dirty="0"/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726B744F-E6F8-559E-1727-0B1015893FAB}"/>
              </a:ext>
            </a:extLst>
          </p:cNvPr>
          <p:cNvSpPr/>
          <p:nvPr/>
        </p:nvSpPr>
        <p:spPr>
          <a:xfrm>
            <a:off x="7599521" y="574762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26D5181B-50E8-F659-7F56-22BD45CBC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591" y="5790128"/>
            <a:ext cx="340162" cy="425291"/>
          </a:xfrm>
          <a:prstGeom prst="rect">
            <a:avLst/>
          </a:prstGeom>
        </p:spPr>
      </p:pic>
      <p:sp>
        <p:nvSpPr>
          <p:cNvPr id="13" name="Text 8">
            <a:extLst>
              <a:ext uri="{FF2B5EF4-FFF2-40B4-BE49-F238E27FC236}">
                <a16:creationId xmlns:a16="http://schemas.microsoft.com/office/drawing/2014/main" id="{B2B94651-6D4D-BA30-50FA-F99BA515CECD}"/>
              </a:ext>
            </a:extLst>
          </p:cNvPr>
          <p:cNvSpPr/>
          <p:nvPr/>
        </p:nvSpPr>
        <p:spPr>
          <a:xfrm>
            <a:off x="8336637" y="5825490"/>
            <a:ext cx="49495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Voice pricing familiar in UAE market</a:t>
            </a:r>
            <a:endParaRPr lang="en-US" sz="2200" dirty="0"/>
          </a:p>
        </p:txBody>
      </p:sp>
      <p:sp>
        <p:nvSpPr>
          <p:cNvPr id="14" name="Shape 9">
            <a:extLst>
              <a:ext uri="{FF2B5EF4-FFF2-40B4-BE49-F238E27FC236}">
                <a16:creationId xmlns:a16="http://schemas.microsoft.com/office/drawing/2014/main" id="{731E9EBB-01EC-F9A1-03D4-25B59B6D7FE1}"/>
              </a:ext>
            </a:extLst>
          </p:cNvPr>
          <p:cNvSpPr/>
          <p:nvPr/>
        </p:nvSpPr>
        <p:spPr>
          <a:xfrm>
            <a:off x="7599521" y="67115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5" name="Image 3" descr="preencoded.png">
            <a:extLst>
              <a:ext uri="{FF2B5EF4-FFF2-40B4-BE49-F238E27FC236}">
                <a16:creationId xmlns:a16="http://schemas.microsoft.com/office/drawing/2014/main" id="{9321EE08-9345-D103-5220-808E16D41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591" y="6754058"/>
            <a:ext cx="340162" cy="425291"/>
          </a:xfrm>
          <a:prstGeom prst="rect">
            <a:avLst/>
          </a:prstGeom>
        </p:spPr>
      </p:pic>
      <p:sp>
        <p:nvSpPr>
          <p:cNvPr id="16" name="Text 10">
            <a:extLst>
              <a:ext uri="{FF2B5EF4-FFF2-40B4-BE49-F238E27FC236}">
                <a16:creationId xmlns:a16="http://schemas.microsoft.com/office/drawing/2014/main" id="{90C0D100-E07C-DE05-03B6-F375F33D27AC}"/>
              </a:ext>
            </a:extLst>
          </p:cNvPr>
          <p:cNvSpPr/>
          <p:nvPr/>
        </p:nvSpPr>
        <p:spPr>
          <a:xfrm>
            <a:off x="8336637" y="6789420"/>
            <a:ext cx="44350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Premium AI upsell opportunities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9014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011A4C-84EF-7247-4086-2D335CBA3B57}"/>
              </a:ext>
            </a:extLst>
          </p:cNvPr>
          <p:cNvSpPr txBox="1"/>
          <p:nvPr/>
        </p:nvSpPr>
        <p:spPr>
          <a:xfrm>
            <a:off x="635620" y="724829"/>
            <a:ext cx="4125951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50" dirty="0">
                <a:solidFill>
                  <a:schemeClr val="bg2"/>
                </a:solidFill>
                <a:latin typeface="Fraunces Medium" panose="020B0604020202020204" charset="0"/>
              </a:rPr>
              <a:t>ASK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142D08-6D1E-0210-3BC5-A08A4F2715BE}"/>
              </a:ext>
            </a:extLst>
          </p:cNvPr>
          <p:cNvSpPr txBox="1"/>
          <p:nvPr/>
        </p:nvSpPr>
        <p:spPr>
          <a:xfrm>
            <a:off x="635620" y="1984016"/>
            <a:ext cx="12567424" cy="2993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50" dirty="0">
                <a:solidFill>
                  <a:schemeClr val="bg2"/>
                </a:solidFill>
                <a:latin typeface="Epilogue" panose="020B0604020202020204" charset="0"/>
              </a:rPr>
              <a:t>We are currently raising </a:t>
            </a:r>
            <a:r>
              <a:rPr lang="en-US" sz="2000" b="1" u="sng" dirty="0">
                <a:solidFill>
                  <a:schemeClr val="bg2"/>
                </a:solidFill>
                <a:latin typeface="Epilogue" panose="020B0604020202020204" charset="0"/>
              </a:rPr>
              <a:t>$50k </a:t>
            </a:r>
            <a:r>
              <a:rPr lang="en-US" sz="1650" b="1" dirty="0">
                <a:solidFill>
                  <a:schemeClr val="bg2"/>
                </a:solidFill>
                <a:latin typeface="Epilogue" panose="020B0604020202020204" charset="0"/>
              </a:rPr>
              <a:t>in pre-seed funding</a:t>
            </a:r>
            <a:r>
              <a:rPr lang="en-US" sz="1650" dirty="0">
                <a:solidFill>
                  <a:schemeClr val="bg2"/>
                </a:solidFill>
                <a:latin typeface="Epilogue" panose="020B0604020202020204" charset="0"/>
              </a:rPr>
              <a:t> to fuel our growth over the next </a:t>
            </a:r>
            <a:r>
              <a:rPr lang="en-US" sz="1650" b="1" dirty="0">
                <a:solidFill>
                  <a:schemeClr val="bg2"/>
                </a:solidFill>
                <a:latin typeface="Epilogue" panose="020B0604020202020204" charset="0"/>
              </a:rPr>
              <a:t>12 months</a:t>
            </a:r>
            <a:r>
              <a:rPr lang="en-US" sz="1650" dirty="0">
                <a:solidFill>
                  <a:schemeClr val="bg2"/>
                </a:solidFill>
                <a:latin typeface="Epilogue" panose="020B0604020202020204" charset="0"/>
              </a:rPr>
              <a:t>. This round will support</a:t>
            </a:r>
          </a:p>
          <a:p>
            <a:pPr>
              <a:buNone/>
            </a:pPr>
            <a:endParaRPr lang="en-US" sz="2000" dirty="0">
              <a:solidFill>
                <a:schemeClr val="bg2"/>
              </a:solidFill>
              <a:latin typeface="Epilogu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2"/>
                </a:solidFill>
                <a:latin typeface="Epilogue" panose="020B0604020202020204" charset="0"/>
              </a:rPr>
              <a:t>Market expansion into the UAE and GCC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50" dirty="0">
              <a:solidFill>
                <a:schemeClr val="bg2"/>
              </a:solidFill>
              <a:latin typeface="Epilogu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2"/>
                </a:solidFill>
                <a:latin typeface="Epilogue" panose="020B0604020202020204" charset="0"/>
              </a:rPr>
              <a:t>Product enhancements focused on local AI capabilities (Arabic &amp; Emirati dialects, offline AI, and emotional intelligence)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50" dirty="0">
              <a:solidFill>
                <a:schemeClr val="bg2"/>
              </a:solidFill>
              <a:latin typeface="Epilogu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2"/>
                </a:solidFill>
                <a:latin typeface="Epilogue" panose="020B0604020202020204" charset="0"/>
              </a:rPr>
              <a:t>Team growth across engineering and business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50" dirty="0">
              <a:solidFill>
                <a:schemeClr val="bg2"/>
              </a:solidFill>
              <a:latin typeface="Epilogue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2"/>
                </a:solidFill>
                <a:latin typeface="Epilogue" panose="020B0604020202020204" charset="0"/>
              </a:rPr>
              <a:t>Strategic customer acquisition and partnerships in key verticals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50" dirty="0">
              <a:solidFill>
                <a:schemeClr val="bg2"/>
              </a:solidFill>
              <a:latin typeface="Epilog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58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4D8E33-DB50-B56D-8FB6-A49F99DC2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924904"/>
              </p:ext>
            </p:extLst>
          </p:nvPr>
        </p:nvGraphicFramePr>
        <p:xfrm>
          <a:off x="1460087" y="1964018"/>
          <a:ext cx="10916140" cy="6089490"/>
        </p:xfrm>
        <a:graphic>
          <a:graphicData uri="http://schemas.openxmlformats.org/drawingml/2006/table">
            <a:tbl>
              <a:tblPr/>
              <a:tblGrid>
                <a:gridCol w="2183228">
                  <a:extLst>
                    <a:ext uri="{9D8B030D-6E8A-4147-A177-3AD203B41FA5}">
                      <a16:colId xmlns:a16="http://schemas.microsoft.com/office/drawing/2014/main" val="3006432560"/>
                    </a:ext>
                  </a:extLst>
                </a:gridCol>
                <a:gridCol w="2183228">
                  <a:extLst>
                    <a:ext uri="{9D8B030D-6E8A-4147-A177-3AD203B41FA5}">
                      <a16:colId xmlns:a16="http://schemas.microsoft.com/office/drawing/2014/main" val="490258151"/>
                    </a:ext>
                  </a:extLst>
                </a:gridCol>
                <a:gridCol w="2183228">
                  <a:extLst>
                    <a:ext uri="{9D8B030D-6E8A-4147-A177-3AD203B41FA5}">
                      <a16:colId xmlns:a16="http://schemas.microsoft.com/office/drawing/2014/main" val="1715315352"/>
                    </a:ext>
                  </a:extLst>
                </a:gridCol>
                <a:gridCol w="2183228">
                  <a:extLst>
                    <a:ext uri="{9D8B030D-6E8A-4147-A177-3AD203B41FA5}">
                      <a16:colId xmlns:a16="http://schemas.microsoft.com/office/drawing/2014/main" val="2259853573"/>
                    </a:ext>
                  </a:extLst>
                </a:gridCol>
                <a:gridCol w="2183228">
                  <a:extLst>
                    <a:ext uri="{9D8B030D-6E8A-4147-A177-3AD203B41FA5}">
                      <a16:colId xmlns:a16="http://schemas.microsoft.com/office/drawing/2014/main" val="1423529253"/>
                    </a:ext>
                  </a:extLst>
                </a:gridCol>
              </a:tblGrid>
              <a:tr h="3164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Milestone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79110" marR="79110" marT="39555" marB="395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Funding Amount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79110" marR="79110" marT="39555" marB="395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Focus Area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79110" marR="79110" marT="39555" marB="395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Key Deliverables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79110" marR="79110" marT="39555" marB="395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Timeline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79110" marR="79110" marT="39555" marB="395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89314"/>
                  </a:ext>
                </a:extLst>
              </a:tr>
              <a:tr h="24524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Milestone 1 — Market Launch &amp; Early Traction (Startups &amp; SMEs)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79110" marR="79110" marT="39555" marB="395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$20,000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79110" marR="79110" marT="39555" marB="395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Launch, pilot testing, and market validation</a:t>
                      </a:r>
                    </a:p>
                  </a:txBody>
                  <a:tcPr marL="79110" marR="79110" marT="39555" marB="395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✅ Launch branded product website &amp; demo dashboard</a:t>
                      </a:r>
                      <a:br>
                        <a:rPr lang="en-GB" sz="160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✅ Run pilot projects with 3–5 startups/SMEs</a:t>
                      </a:r>
                      <a:br>
                        <a:rPr lang="en-GB" sz="160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✅ Gather voice analytics &amp; customer feedback</a:t>
                      </a:r>
                      <a:br>
                        <a:rPr lang="en-GB" sz="160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✅ Refine UI/UX and conversational flow based on real-world data</a:t>
                      </a:r>
                    </a:p>
                  </a:txBody>
                  <a:tcPr marL="79110" marR="79110" marT="39555" marB="395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Month 1–3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79110" marR="79110" marT="39555" marB="395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896752"/>
                  </a:ext>
                </a:extLst>
              </a:tr>
              <a:tr h="24524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Milestone 2 — Commercial Expansion &amp; Enterprise Onboarding (MNCs)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marL="79110" marR="79110" marT="39555" marB="395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$30,000</a:t>
                      </a:r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marL="79110" marR="79110" marT="39555" marB="395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Scale operations, marketing, and revenue growth</a:t>
                      </a:r>
                    </a:p>
                  </a:txBody>
                  <a:tcPr marL="79110" marR="79110" marT="39555" marB="395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✅ Execute B2B outreach to enterprises and MNCs</a:t>
                      </a:r>
                      <a:br>
                        <a:rPr lang="en-GB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✅ Secure 2–3 paid corporate accounts</a:t>
                      </a:r>
                      <a:br>
                        <a:rPr lang="en-GB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✅ Integrate CRM, analytics, and multi-tenant features</a:t>
                      </a:r>
                      <a:br>
                        <a:rPr lang="en-GB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✅ Generate consistent MRR and investor traction report</a:t>
                      </a:r>
                    </a:p>
                  </a:txBody>
                  <a:tcPr marL="79110" marR="79110" marT="39555" marB="395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Month 4–5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79110" marR="79110" marT="39555" marB="395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843212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134B37CF-53AE-F2CF-8B2E-2C3734450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740" y="571572"/>
            <a:ext cx="112089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$50,000 Investment – Milestone Structure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Product:</a:t>
            </a:r>
            <a:r>
              <a:rPr kumimoji="0" lang="en-US" altLang="en-US" sz="16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AI-Powered Voice Calling Agent</a:t>
            </a:r>
            <a:br>
              <a:rPr kumimoji="0" lang="en-US" altLang="en-US" sz="16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Stage:</a:t>
            </a:r>
            <a:r>
              <a:rPr kumimoji="0" lang="en-US" altLang="en-US" sz="16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Technology Developed → Market Launch &amp; Expansion</a:t>
            </a:r>
            <a:br>
              <a:rPr kumimoji="0" lang="en-US" altLang="en-US" sz="16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6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Investor Commitment:</a:t>
            </a:r>
            <a:r>
              <a:rPr kumimoji="0" lang="en-US" altLang="en-US" sz="16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$50,000 USD (split into two performance-based tranches)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8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F65065-8406-3C73-D961-9706E921AA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27212"/>
              </p:ext>
            </p:extLst>
          </p:nvPr>
        </p:nvGraphicFramePr>
        <p:xfrm>
          <a:off x="2475571" y="2743199"/>
          <a:ext cx="9121697" cy="4962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0">
            <a:extLst>
              <a:ext uri="{FF2B5EF4-FFF2-40B4-BE49-F238E27FC236}">
                <a16:creationId xmlns:a16="http://schemas.microsoft.com/office/drawing/2014/main" id="{1333768B-08D6-12C8-6D9F-EC073A4AC929}"/>
              </a:ext>
            </a:extLst>
          </p:cNvPr>
          <p:cNvSpPr/>
          <p:nvPr/>
        </p:nvSpPr>
        <p:spPr>
          <a:xfrm>
            <a:off x="793790" y="1645920"/>
            <a:ext cx="939927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350" u="sng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Capital Deployment Plan for $50K Raise</a:t>
            </a:r>
            <a:endParaRPr lang="en-US" sz="3350" dirty="0"/>
          </a:p>
        </p:txBody>
      </p:sp>
    </p:spTree>
    <p:extLst>
      <p:ext uri="{BB962C8B-B14F-4D97-AF65-F5344CB8AC3E}">
        <p14:creationId xmlns:p14="http://schemas.microsoft.com/office/powerpoint/2010/main" val="306095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68843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u="sng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Team &amp; Expertise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3189446"/>
            <a:ext cx="6408063" cy="1322189"/>
          </a:xfrm>
          <a:prstGeom prst="roundRect">
            <a:avLst>
              <a:gd name="adj" fmla="val 7205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1028224" y="3423880"/>
            <a:ext cx="30053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Dr. Rakhshan Zulfiqar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3914299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CEO | PhD in AI &amp; Business Strategy Expert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28667" y="3189446"/>
            <a:ext cx="6408063" cy="1322189"/>
          </a:xfrm>
          <a:prstGeom prst="roundRect">
            <a:avLst>
              <a:gd name="adj" fmla="val 7205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7663101" y="34238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EBECEF"/>
                </a:solidFill>
                <a:latin typeface="Fraunces Medium" pitchFamily="34" charset="0"/>
              </a:rPr>
              <a:t>Khuala</a:t>
            </a:r>
            <a:r>
              <a:rPr lang="en-US" sz="2200" dirty="0">
                <a:solidFill>
                  <a:srgbClr val="EBECEF"/>
                </a:solidFill>
                <a:latin typeface="Fraunces Medium" pitchFamily="34" charset="0"/>
              </a:rPr>
              <a:t> Azhar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63101" y="3914299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CTO | AI &amp; Software Engineering Lead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829568" y="4789700"/>
            <a:ext cx="6408063" cy="1322189"/>
          </a:xfrm>
          <a:prstGeom prst="roundRect">
            <a:avLst>
              <a:gd name="adj" fmla="val 7205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1028224" y="4972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</a:rPr>
              <a:t>M Qamar Growth Head/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</a:rPr>
              <a:t>Managing partner UK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7467600" y="4746069"/>
            <a:ext cx="6408063" cy="1322189"/>
          </a:xfrm>
          <a:prstGeom prst="roundRect">
            <a:avLst>
              <a:gd name="adj" fmla="val 7205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7663101" y="4972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European Advisor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663101" y="5463302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Industry &amp; Business Development Expert</a:t>
            </a:r>
            <a:endParaRPr lang="en-US" sz="1750" dirty="0"/>
          </a:p>
        </p:txBody>
      </p:sp>
      <p:pic>
        <p:nvPicPr>
          <p:cNvPr id="16" name="Picture 15" descr="A person wearing a black head scarf&#10;&#10;AI-generated content may be incorrect.">
            <a:extLst>
              <a:ext uri="{FF2B5EF4-FFF2-40B4-BE49-F238E27FC236}">
                <a16:creationId xmlns:a16="http://schemas.microsoft.com/office/drawing/2014/main" id="{9F2802C4-52DE-CE7E-B4A5-DDB86A7EA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241" y="3252539"/>
            <a:ext cx="979473" cy="1259096"/>
          </a:xfrm>
          <a:prstGeom prst="rect">
            <a:avLst/>
          </a:prstGeom>
        </p:spPr>
      </p:pic>
      <p:sp>
        <p:nvSpPr>
          <p:cNvPr id="19" name="AutoShape 2">
            <a:extLst>
              <a:ext uri="{FF2B5EF4-FFF2-40B4-BE49-F238E27FC236}">
                <a16:creationId xmlns:a16="http://schemas.microsoft.com/office/drawing/2014/main" id="{3B9C6238-1EB1-2DE1-5847-169B2A4567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396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 descr="A person standing in a hallway&#10;&#10;AI-generated content may be incorrect.">
            <a:extLst>
              <a:ext uri="{FF2B5EF4-FFF2-40B4-BE49-F238E27FC236}">
                <a16:creationId xmlns:a16="http://schemas.microsoft.com/office/drawing/2014/main" id="{4EB565EE-DC4F-F88F-7118-8A5E9EA61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87" y="4817447"/>
            <a:ext cx="1201544" cy="12917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3544" y="576382"/>
            <a:ext cx="10535364" cy="523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300" u="sng" dirty="0">
                <a:solidFill>
                  <a:srgbClr val="FFFFFF"/>
                </a:solidFill>
                <a:latin typeface="Fraunces Medium" pitchFamily="34" charset="0"/>
              </a:rPr>
              <a:t>Problems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733544" y="1519595"/>
            <a:ext cx="13163312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Organizations face significant productivity losses due to communication inefficiencies: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733544" y="2195513"/>
            <a:ext cx="6424493" cy="6916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4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3h 43m</a:t>
            </a:r>
            <a:endParaRPr lang="en-US" sz="5400" dirty="0"/>
          </a:p>
        </p:txBody>
      </p:sp>
      <p:sp>
        <p:nvSpPr>
          <p:cNvPr id="5" name="Text 3"/>
          <p:cNvSpPr/>
          <p:nvPr/>
        </p:nvSpPr>
        <p:spPr>
          <a:xfrm>
            <a:off x="2227302" y="3149084"/>
            <a:ext cx="3436977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Daily Communication Time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33544" y="3602355"/>
            <a:ext cx="6424493" cy="670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</a:rPr>
              <a:t>Sales agents often spend excessive time on emails, messaging, and calls, leading to significant productivity loss</a:t>
            </a:r>
            <a:r>
              <a:rPr lang="en-US" sz="1600" dirty="0"/>
              <a:t>.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7472363" y="2195513"/>
            <a:ext cx="6424493" cy="6916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4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31h</a:t>
            </a:r>
            <a:endParaRPr lang="en-US" sz="5400" dirty="0"/>
          </a:p>
        </p:txBody>
      </p:sp>
      <p:sp>
        <p:nvSpPr>
          <p:cNvPr id="8" name="Text 6"/>
          <p:cNvSpPr/>
          <p:nvPr/>
        </p:nvSpPr>
        <p:spPr>
          <a:xfrm>
            <a:off x="9374505" y="3149084"/>
            <a:ext cx="2620089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Annual Wait Time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472363" y="3602355"/>
            <a:ext cx="6424493" cy="670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</a:rPr>
              <a:t>customers frequently lose time waiting in telephone queues or for service technicians—costing over $750 per person annually.</a:t>
            </a:r>
          </a:p>
        </p:txBody>
      </p:sp>
      <p:sp>
        <p:nvSpPr>
          <p:cNvPr id="10" name="Text 8"/>
          <p:cNvSpPr/>
          <p:nvPr/>
        </p:nvSpPr>
        <p:spPr>
          <a:xfrm>
            <a:off x="733544" y="5006697"/>
            <a:ext cx="6424493" cy="6916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4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26%</a:t>
            </a:r>
            <a:endParaRPr lang="en-US" sz="5400" dirty="0"/>
          </a:p>
        </p:txBody>
      </p:sp>
      <p:sp>
        <p:nvSpPr>
          <p:cNvPr id="11" name="Text 9"/>
          <p:cNvSpPr/>
          <p:nvPr/>
        </p:nvSpPr>
        <p:spPr>
          <a:xfrm>
            <a:off x="2601039" y="5960269"/>
            <a:ext cx="2689384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Workday Inefficiency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733544" y="6413540"/>
            <a:ext cx="6424493" cy="670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</a:rPr>
              <a:t>Office workers and operations staff often lose a significant </a:t>
            </a:r>
          </a:p>
          <a:p>
            <a:pPr marL="0" indent="0" algn="ctr">
              <a:lnSpc>
                <a:spcPts val="260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</a:rPr>
              <a:t>portion of their workday to avoidable administrative tasks.</a:t>
            </a:r>
          </a:p>
        </p:txBody>
      </p:sp>
      <p:sp>
        <p:nvSpPr>
          <p:cNvPr id="13" name="Text 11"/>
          <p:cNvSpPr/>
          <p:nvPr/>
        </p:nvSpPr>
        <p:spPr>
          <a:xfrm>
            <a:off x="7472363" y="5006697"/>
            <a:ext cx="6424493" cy="6916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4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1h 42m</a:t>
            </a:r>
            <a:endParaRPr lang="en-US" sz="5400" dirty="0"/>
          </a:p>
        </p:txBody>
      </p:sp>
      <p:sp>
        <p:nvSpPr>
          <p:cNvPr id="14" name="Text 12"/>
          <p:cNvSpPr/>
          <p:nvPr/>
        </p:nvSpPr>
        <p:spPr>
          <a:xfrm>
            <a:off x="9374505" y="5960269"/>
            <a:ext cx="2620089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Meeting Scheduling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472363" y="6413540"/>
            <a:ext cx="6424493" cy="670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</a:rPr>
              <a:t>Managers and team leads waste significant time each week scheduling and rescheduling meetings, which hampers overall productivity</a:t>
            </a:r>
            <a:r>
              <a:rPr lang="en-US" sz="1600" dirty="0"/>
              <a:t>.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733544" y="7320082"/>
            <a:ext cx="13163312" cy="335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3429" y="769620"/>
            <a:ext cx="10745629" cy="5453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350" dirty="0">
                <a:solidFill>
                  <a:schemeClr val="bg1"/>
                </a:solidFill>
                <a:latin typeface="Fraunces Medium" panose="020B0604020202020204" charset="0"/>
              </a:rPr>
              <a:t>Solution</a:t>
            </a:r>
          </a:p>
        </p:txBody>
      </p:sp>
      <p:sp>
        <p:nvSpPr>
          <p:cNvPr id="3" name="Shape 1"/>
          <p:cNvSpPr/>
          <p:nvPr/>
        </p:nvSpPr>
        <p:spPr>
          <a:xfrm>
            <a:off x="763429" y="1751171"/>
            <a:ext cx="490776" cy="490776"/>
          </a:xfrm>
          <a:prstGeom prst="roundRect">
            <a:avLst>
              <a:gd name="adj" fmla="val 18668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25" y="1792069"/>
            <a:ext cx="327184" cy="4089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72327" y="1826062"/>
            <a:ext cx="3477220" cy="681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Automated Communication Handling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10327" y="2610445"/>
            <a:ext cx="3477220" cy="2442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</a:rPr>
              <a:t>Implementing AI chat and email assistants can reduce time by 1h 30m daily.</a:t>
            </a:r>
          </a:p>
        </p:txBody>
      </p:sp>
      <p:sp>
        <p:nvSpPr>
          <p:cNvPr id="7" name="Shape 4"/>
          <p:cNvSpPr/>
          <p:nvPr/>
        </p:nvSpPr>
        <p:spPr>
          <a:xfrm>
            <a:off x="5222200" y="1751171"/>
            <a:ext cx="490776" cy="490776"/>
          </a:xfrm>
          <a:prstGeom prst="roundRect">
            <a:avLst>
              <a:gd name="adj" fmla="val 18668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96" y="1792069"/>
            <a:ext cx="327184" cy="4089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31098" y="1826062"/>
            <a:ext cx="2726769" cy="3407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Time Savings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931098" y="2297668"/>
            <a:ext cx="3477220" cy="1744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</a:rPr>
              <a:t>Self-service scheduling and smart routing can cut waiting by 15h annually.</a:t>
            </a:r>
          </a:p>
        </p:txBody>
      </p:sp>
      <p:sp>
        <p:nvSpPr>
          <p:cNvPr id="11" name="Shape 7"/>
          <p:cNvSpPr/>
          <p:nvPr/>
        </p:nvSpPr>
        <p:spPr>
          <a:xfrm>
            <a:off x="9680972" y="1751171"/>
            <a:ext cx="490776" cy="490776"/>
          </a:xfrm>
          <a:prstGeom prst="roundRect">
            <a:avLst>
              <a:gd name="adj" fmla="val 18668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768" y="1792069"/>
            <a:ext cx="327184" cy="40898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389870" y="1826062"/>
            <a:ext cx="2726769" cy="3407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Productivity Boost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10389870" y="2297668"/>
            <a:ext cx="3477220" cy="1744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</a:rPr>
              <a:t>Automating admin tasks can reclaim up to 10% of the workday (~48 minutes).</a:t>
            </a:r>
          </a:p>
        </p:txBody>
      </p:sp>
      <p:sp>
        <p:nvSpPr>
          <p:cNvPr id="15" name="Shape 10"/>
          <p:cNvSpPr/>
          <p:nvPr/>
        </p:nvSpPr>
        <p:spPr>
          <a:xfrm>
            <a:off x="763429" y="5517475"/>
            <a:ext cx="490776" cy="490776"/>
          </a:xfrm>
          <a:prstGeom prst="roundRect">
            <a:avLst>
              <a:gd name="adj" fmla="val 18668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25" y="5558373"/>
            <a:ext cx="327184" cy="40898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472327" y="5592366"/>
            <a:ext cx="4958596" cy="3407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Streamlined Administrative Processes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1472327" y="6063972"/>
            <a:ext cx="5706547" cy="1395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</a:rPr>
              <a:t>Smart calendar tools can save 1h weekly on scheduling</a:t>
            </a:r>
            <a:r>
              <a:rPr lang="en-US" sz="1600" dirty="0"/>
              <a:t>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6F6FD-7540-248B-C775-4E9980408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FE77757B-2960-6E24-850D-9F03572F25AD}"/>
              </a:ext>
            </a:extLst>
          </p:cNvPr>
          <p:cNvSpPr/>
          <p:nvPr/>
        </p:nvSpPr>
        <p:spPr>
          <a:xfrm>
            <a:off x="793790" y="765215"/>
            <a:ext cx="587656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350" u="sng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UVP</a:t>
            </a:r>
            <a:endParaRPr lang="en-US" sz="335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820024B-6535-7C29-81B7-2F5D523F594D}"/>
              </a:ext>
            </a:extLst>
          </p:cNvPr>
          <p:cNvSpPr/>
          <p:nvPr/>
        </p:nvSpPr>
        <p:spPr>
          <a:xfrm>
            <a:off x="793790" y="158734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Our technology stands apart from conventional solutions through targeted innovation:</a:t>
            </a:r>
            <a:endParaRPr lang="en-US" sz="1750" dirty="0"/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F184CFC4-C4EB-BDA9-AA79-F0780C98C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568297"/>
            <a:ext cx="566976" cy="566976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D407BA58-0C3C-CCCD-7B76-0EC4070E1170}"/>
              </a:ext>
            </a:extLst>
          </p:cNvPr>
          <p:cNvSpPr/>
          <p:nvPr/>
        </p:nvSpPr>
        <p:spPr>
          <a:xfrm>
            <a:off x="793790" y="3362087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Purpose-Built Voice AI</a:t>
            </a:r>
            <a:endParaRPr lang="en-US" sz="22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ED78921C-1125-ADFA-C184-716D25EEAA3D}"/>
              </a:ext>
            </a:extLst>
          </p:cNvPr>
          <p:cNvSpPr/>
          <p:nvPr/>
        </p:nvSpPr>
        <p:spPr>
          <a:xfrm>
            <a:off x="793790" y="4206835"/>
            <a:ext cx="2329815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Specialized voice automation with advanced memory capabilities, not generic chatbots with limited functionality</a:t>
            </a:r>
            <a:endParaRPr lang="en-US" sz="1750" dirty="0"/>
          </a:p>
        </p:txBody>
      </p:sp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43B4C23F-85AA-49EA-C810-A65BE1F03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819" y="2518710"/>
            <a:ext cx="566976" cy="566976"/>
          </a:xfrm>
          <a:prstGeom prst="rect">
            <a:avLst/>
          </a:prstGeom>
        </p:spPr>
      </p:pic>
      <p:sp>
        <p:nvSpPr>
          <p:cNvPr id="9" name="Text 4">
            <a:extLst>
              <a:ext uri="{FF2B5EF4-FFF2-40B4-BE49-F238E27FC236}">
                <a16:creationId xmlns:a16="http://schemas.microsoft.com/office/drawing/2014/main" id="{1D73F319-8CAF-FB16-93F4-7B90006C62E7}"/>
              </a:ext>
            </a:extLst>
          </p:cNvPr>
          <p:cNvSpPr/>
          <p:nvPr/>
        </p:nvSpPr>
        <p:spPr>
          <a:xfrm>
            <a:off x="5191288" y="3291250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Intelligent Conversations</a:t>
            </a:r>
            <a:endParaRPr lang="en-US" sz="220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FC81B5E1-2804-A04F-D602-FCD8450EBE41}"/>
              </a:ext>
            </a:extLst>
          </p:cNvPr>
          <p:cNvSpPr/>
          <p:nvPr/>
        </p:nvSpPr>
        <p:spPr>
          <a:xfrm>
            <a:off x="5191288" y="4229691"/>
            <a:ext cx="2329815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Human-like interactions with intent tracking, emotional intelligence, and real-time decision-making capabilities</a:t>
            </a:r>
            <a:endParaRPr lang="en-US" sz="1750" dirty="0"/>
          </a:p>
        </p:txBody>
      </p:sp>
      <p:pic>
        <p:nvPicPr>
          <p:cNvPr id="11" name="Image 3" descr="preencoded.png">
            <a:extLst>
              <a:ext uri="{FF2B5EF4-FFF2-40B4-BE49-F238E27FC236}">
                <a16:creationId xmlns:a16="http://schemas.microsoft.com/office/drawing/2014/main" id="{BDCD64B9-420A-A1FE-4A7F-975184D1D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718" y="2400857"/>
            <a:ext cx="566976" cy="566976"/>
          </a:xfrm>
          <a:prstGeom prst="rect">
            <a:avLst/>
          </a:prstGeom>
        </p:spPr>
      </p:pic>
      <p:sp>
        <p:nvSpPr>
          <p:cNvPr id="12" name="Text 6">
            <a:extLst>
              <a:ext uri="{FF2B5EF4-FFF2-40B4-BE49-F238E27FC236}">
                <a16:creationId xmlns:a16="http://schemas.microsoft.com/office/drawing/2014/main" id="{7FCE4908-E663-8FB2-CB82-4EEC26B44245}"/>
              </a:ext>
            </a:extLst>
          </p:cNvPr>
          <p:cNvSpPr/>
          <p:nvPr/>
        </p:nvSpPr>
        <p:spPr>
          <a:xfrm>
            <a:off x="9822960" y="3068612"/>
            <a:ext cx="2329815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Industry-Specific Solutions</a:t>
            </a:r>
            <a:endParaRPr lang="en-US" sz="2200" dirty="0"/>
          </a:p>
        </p:txBody>
      </p:sp>
      <p:sp>
        <p:nvSpPr>
          <p:cNvPr id="13" name="Text 7">
            <a:extLst>
              <a:ext uri="{FF2B5EF4-FFF2-40B4-BE49-F238E27FC236}">
                <a16:creationId xmlns:a16="http://schemas.microsoft.com/office/drawing/2014/main" id="{5E17F413-73C1-9D34-E1A1-0623287E16A4}"/>
              </a:ext>
            </a:extLst>
          </p:cNvPr>
          <p:cNvSpPr/>
          <p:nvPr/>
        </p:nvSpPr>
        <p:spPr>
          <a:xfrm>
            <a:off x="9945150" y="4134743"/>
            <a:ext cx="2329815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Tailored implementations for HR, Real Estate, Healthcare, and Customer Service sectors with specialized workflows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56751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A67E1B-D3EF-C4D3-34BC-D9D4A377AABC}"/>
              </a:ext>
            </a:extLst>
          </p:cNvPr>
          <p:cNvSpPr txBox="1"/>
          <p:nvPr/>
        </p:nvSpPr>
        <p:spPr>
          <a:xfrm>
            <a:off x="591015" y="546410"/>
            <a:ext cx="4014439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50" dirty="0">
                <a:solidFill>
                  <a:schemeClr val="bg1"/>
                </a:solidFill>
                <a:latin typeface="Fraunces Medium" panose="020B0604020202020204" charset="0"/>
              </a:rPr>
              <a:t>Product</a:t>
            </a:r>
          </a:p>
        </p:txBody>
      </p:sp>
      <p:grpSp>
        <p:nvGrpSpPr>
          <p:cNvPr id="3" name="object 60">
            <a:extLst>
              <a:ext uri="{FF2B5EF4-FFF2-40B4-BE49-F238E27FC236}">
                <a16:creationId xmlns:a16="http://schemas.microsoft.com/office/drawing/2014/main" id="{599AED47-DB1B-B193-C334-C9C4CC6E83E3}"/>
              </a:ext>
            </a:extLst>
          </p:cNvPr>
          <p:cNvGrpSpPr/>
          <p:nvPr/>
        </p:nvGrpSpPr>
        <p:grpSpPr>
          <a:xfrm>
            <a:off x="590672" y="1125550"/>
            <a:ext cx="3566160" cy="1623060"/>
            <a:chOff x="12002998" y="2719208"/>
            <a:chExt cx="4457700" cy="2028825"/>
          </a:xfrm>
        </p:grpSpPr>
        <p:pic>
          <p:nvPicPr>
            <p:cNvPr id="4" name="object 61">
              <a:extLst>
                <a:ext uri="{FF2B5EF4-FFF2-40B4-BE49-F238E27FC236}">
                  <a16:creationId xmlns:a16="http://schemas.microsoft.com/office/drawing/2014/main" id="{AF676E71-B112-731F-A5E0-ED7C6FDE99D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91519" y="2757241"/>
              <a:ext cx="4330583" cy="1956838"/>
            </a:xfrm>
            <a:prstGeom prst="rect">
              <a:avLst/>
            </a:prstGeom>
          </p:spPr>
        </p:pic>
        <p:sp>
          <p:nvSpPr>
            <p:cNvPr id="5" name="object 62">
              <a:extLst>
                <a:ext uri="{FF2B5EF4-FFF2-40B4-BE49-F238E27FC236}">
                  <a16:creationId xmlns:a16="http://schemas.microsoft.com/office/drawing/2014/main" id="{052BE861-9958-D43E-45D1-EDB02D814DFC}"/>
                </a:ext>
              </a:extLst>
            </p:cNvPr>
            <p:cNvSpPr/>
            <p:nvPr/>
          </p:nvSpPr>
          <p:spPr>
            <a:xfrm>
              <a:off x="12041031" y="2757241"/>
              <a:ext cx="4381500" cy="1952625"/>
            </a:xfrm>
            <a:custGeom>
              <a:avLst/>
              <a:gdLst/>
              <a:ahLst/>
              <a:cxnLst/>
              <a:rect l="l" t="t" r="r" b="b"/>
              <a:pathLst>
                <a:path w="4381500" h="1952625">
                  <a:moveTo>
                    <a:pt x="0" y="0"/>
                  </a:moveTo>
                  <a:lnTo>
                    <a:pt x="4381442" y="0"/>
                  </a:lnTo>
                  <a:lnTo>
                    <a:pt x="4381442" y="1952624"/>
                  </a:lnTo>
                  <a:lnTo>
                    <a:pt x="0" y="1952624"/>
                  </a:lnTo>
                  <a:lnTo>
                    <a:pt x="0" y="0"/>
                  </a:lnTo>
                  <a:close/>
                </a:path>
              </a:pathLst>
            </a:custGeom>
            <a:ln w="760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731520"/>
              <a:endParaRPr sz="144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object 74">
            <a:extLst>
              <a:ext uri="{FF2B5EF4-FFF2-40B4-BE49-F238E27FC236}">
                <a16:creationId xmlns:a16="http://schemas.microsoft.com/office/drawing/2014/main" id="{89A8CCC1-7173-3B7D-5C31-2C1EB861FE31}"/>
              </a:ext>
            </a:extLst>
          </p:cNvPr>
          <p:cNvSpPr txBox="1"/>
          <p:nvPr/>
        </p:nvSpPr>
        <p:spPr>
          <a:xfrm>
            <a:off x="591015" y="2718022"/>
            <a:ext cx="3502152" cy="713016"/>
          </a:xfrm>
          <a:prstGeom prst="rect">
            <a:avLst/>
          </a:prstGeom>
        </p:spPr>
        <p:txBody>
          <a:bodyPr vert="horz" wrap="square" lIns="0" tIns="11176" rIns="0" bIns="0" rtlCol="0">
            <a:spAutoFit/>
          </a:bodyPr>
          <a:lstStyle/>
          <a:p>
            <a:pPr marL="1035812" marR="4064" indent="-1026160" defTabSz="731520">
              <a:lnSpc>
                <a:spcPct val="100499"/>
              </a:lnSpc>
              <a:spcBef>
                <a:spcPts val="88"/>
              </a:spcBef>
            </a:pPr>
            <a:r>
              <a:rPr sz="2280" b="1" kern="0" spc="-200" dirty="0">
                <a:solidFill>
                  <a:srgbClr val="1B3D8F"/>
                </a:solidFill>
                <a:latin typeface="Arial"/>
                <a:cs typeface="Arial"/>
              </a:rPr>
              <a:t>Dial</a:t>
            </a:r>
            <a:r>
              <a:rPr sz="2280" b="1" kern="0" spc="-228" dirty="0">
                <a:solidFill>
                  <a:srgbClr val="1B3D8F"/>
                </a:solidFill>
                <a:latin typeface="Arial"/>
                <a:cs typeface="Arial"/>
              </a:rPr>
              <a:t> </a:t>
            </a:r>
            <a:r>
              <a:rPr sz="2280" b="1" kern="0" spc="-196" dirty="0">
                <a:solidFill>
                  <a:srgbClr val="1B3D8F"/>
                </a:solidFill>
                <a:latin typeface="Arial"/>
                <a:cs typeface="Arial"/>
              </a:rPr>
              <a:t>a</a:t>
            </a:r>
            <a:r>
              <a:rPr sz="2280" b="1" kern="0" spc="-224" dirty="0">
                <a:solidFill>
                  <a:srgbClr val="1B3D8F"/>
                </a:solidFill>
                <a:latin typeface="Arial"/>
                <a:cs typeface="Arial"/>
              </a:rPr>
              <a:t> </a:t>
            </a:r>
            <a:r>
              <a:rPr sz="2280" b="1" kern="0" spc="-212" dirty="0">
                <a:solidFill>
                  <a:srgbClr val="1B3D8F"/>
                </a:solidFill>
                <a:latin typeface="Arial"/>
                <a:cs typeface="Arial"/>
              </a:rPr>
              <a:t>number/Talk</a:t>
            </a:r>
            <a:r>
              <a:rPr sz="2280" b="1" kern="0" spc="-228" dirty="0">
                <a:solidFill>
                  <a:srgbClr val="1B3D8F"/>
                </a:solidFill>
                <a:latin typeface="Arial"/>
                <a:cs typeface="Arial"/>
              </a:rPr>
              <a:t> </a:t>
            </a:r>
            <a:r>
              <a:rPr sz="2280" b="1" kern="0" spc="-116" dirty="0">
                <a:solidFill>
                  <a:srgbClr val="1B3D8F"/>
                </a:solidFill>
                <a:latin typeface="Arial"/>
                <a:cs typeface="Arial"/>
              </a:rPr>
              <a:t>to</a:t>
            </a:r>
            <a:r>
              <a:rPr sz="2280" b="1" kern="0" spc="-228" dirty="0">
                <a:solidFill>
                  <a:srgbClr val="1B3D8F"/>
                </a:solidFill>
                <a:latin typeface="Arial"/>
                <a:cs typeface="Arial"/>
              </a:rPr>
              <a:t> </a:t>
            </a:r>
            <a:r>
              <a:rPr sz="2280" b="1" kern="0" spc="-232" dirty="0">
                <a:solidFill>
                  <a:srgbClr val="1B3D8F"/>
                </a:solidFill>
                <a:latin typeface="Arial"/>
                <a:cs typeface="Arial"/>
              </a:rPr>
              <a:t>an</a:t>
            </a:r>
            <a:r>
              <a:rPr sz="2280" b="1" kern="0" spc="-248" dirty="0">
                <a:solidFill>
                  <a:srgbClr val="1B3D8F"/>
                </a:solidFill>
                <a:latin typeface="Arial"/>
                <a:cs typeface="Arial"/>
              </a:rPr>
              <a:t> </a:t>
            </a:r>
            <a:r>
              <a:rPr sz="2280" b="1" kern="0" spc="-228" dirty="0">
                <a:solidFill>
                  <a:srgbClr val="1B3D8F"/>
                </a:solidFill>
                <a:latin typeface="Arial"/>
                <a:cs typeface="Arial"/>
              </a:rPr>
              <a:t>Agent </a:t>
            </a:r>
            <a:r>
              <a:rPr sz="2280" b="1" kern="0" spc="-168" dirty="0">
                <a:solidFill>
                  <a:srgbClr val="1B3D8F"/>
                </a:solidFill>
                <a:latin typeface="Arial"/>
                <a:cs typeface="Arial"/>
              </a:rPr>
              <a:t>Fill</a:t>
            </a:r>
            <a:r>
              <a:rPr sz="2280" b="1" kern="0" spc="-224" dirty="0">
                <a:solidFill>
                  <a:srgbClr val="1B3D8F"/>
                </a:solidFill>
                <a:latin typeface="Arial"/>
                <a:cs typeface="Arial"/>
              </a:rPr>
              <a:t> </a:t>
            </a:r>
            <a:r>
              <a:rPr sz="2280" b="1" kern="0" spc="-124" dirty="0">
                <a:solidFill>
                  <a:srgbClr val="1B3D8F"/>
                </a:solidFill>
                <a:latin typeface="Arial"/>
                <a:cs typeface="Arial"/>
              </a:rPr>
              <a:t>the</a:t>
            </a:r>
            <a:r>
              <a:rPr sz="2280" b="1" kern="0" spc="-228" dirty="0">
                <a:solidFill>
                  <a:srgbClr val="1B3D8F"/>
                </a:solidFill>
                <a:latin typeface="Arial"/>
                <a:cs typeface="Arial"/>
              </a:rPr>
              <a:t> </a:t>
            </a:r>
            <a:r>
              <a:rPr sz="2280" b="1" kern="0" spc="-16" dirty="0">
                <a:solidFill>
                  <a:srgbClr val="1B3D8F"/>
                </a:solidFill>
                <a:latin typeface="Arial"/>
                <a:cs typeface="Arial"/>
              </a:rPr>
              <a:t>form</a:t>
            </a:r>
            <a:endParaRPr sz="228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7" name="object 63">
            <a:extLst>
              <a:ext uri="{FF2B5EF4-FFF2-40B4-BE49-F238E27FC236}">
                <a16:creationId xmlns:a16="http://schemas.microsoft.com/office/drawing/2014/main" id="{9D25B700-4977-631A-01E3-A4B997C52BA3}"/>
              </a:ext>
            </a:extLst>
          </p:cNvPr>
          <p:cNvGrpSpPr/>
          <p:nvPr/>
        </p:nvGrpSpPr>
        <p:grpSpPr>
          <a:xfrm>
            <a:off x="4574579" y="1125496"/>
            <a:ext cx="3566160" cy="1623060"/>
            <a:chOff x="12099657" y="6075919"/>
            <a:chExt cx="4457700" cy="2028825"/>
          </a:xfrm>
        </p:grpSpPr>
        <p:pic>
          <p:nvPicPr>
            <p:cNvPr id="8" name="object 64">
              <a:extLst>
                <a:ext uri="{FF2B5EF4-FFF2-40B4-BE49-F238E27FC236}">
                  <a16:creationId xmlns:a16="http://schemas.microsoft.com/office/drawing/2014/main" id="{B582D99D-ABEF-D303-3852-51D76B7F744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43012" y="6113952"/>
              <a:ext cx="3575751" cy="1956838"/>
            </a:xfrm>
            <a:prstGeom prst="rect">
              <a:avLst/>
            </a:prstGeom>
          </p:spPr>
        </p:pic>
        <p:sp>
          <p:nvSpPr>
            <p:cNvPr id="9" name="object 65">
              <a:extLst>
                <a:ext uri="{FF2B5EF4-FFF2-40B4-BE49-F238E27FC236}">
                  <a16:creationId xmlns:a16="http://schemas.microsoft.com/office/drawing/2014/main" id="{934608A1-BEC6-5110-EDFB-F83E85BEE430}"/>
                </a:ext>
              </a:extLst>
            </p:cNvPr>
            <p:cNvSpPr/>
            <p:nvPr/>
          </p:nvSpPr>
          <p:spPr>
            <a:xfrm>
              <a:off x="12137690" y="6113952"/>
              <a:ext cx="4381500" cy="1952625"/>
            </a:xfrm>
            <a:custGeom>
              <a:avLst/>
              <a:gdLst/>
              <a:ahLst/>
              <a:cxnLst/>
              <a:rect l="l" t="t" r="r" b="b"/>
              <a:pathLst>
                <a:path w="4381500" h="1952625">
                  <a:moveTo>
                    <a:pt x="0" y="0"/>
                  </a:moveTo>
                  <a:lnTo>
                    <a:pt x="4381442" y="0"/>
                  </a:lnTo>
                  <a:lnTo>
                    <a:pt x="4381442" y="1952624"/>
                  </a:lnTo>
                  <a:lnTo>
                    <a:pt x="0" y="1952624"/>
                  </a:lnTo>
                  <a:lnTo>
                    <a:pt x="0" y="0"/>
                  </a:lnTo>
                  <a:close/>
                </a:path>
              </a:pathLst>
            </a:custGeom>
            <a:ln w="760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731520"/>
              <a:endParaRPr sz="144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object 78">
            <a:extLst>
              <a:ext uri="{FF2B5EF4-FFF2-40B4-BE49-F238E27FC236}">
                <a16:creationId xmlns:a16="http://schemas.microsoft.com/office/drawing/2014/main" id="{867CB960-83E0-B6FD-FCB4-EEA80CC6429F}"/>
              </a:ext>
            </a:extLst>
          </p:cNvPr>
          <p:cNvSpPr txBox="1"/>
          <p:nvPr/>
        </p:nvSpPr>
        <p:spPr>
          <a:xfrm>
            <a:off x="4880736" y="2751693"/>
            <a:ext cx="3015488" cy="427809"/>
          </a:xfrm>
          <a:prstGeom prst="rect">
            <a:avLst/>
          </a:prstGeom>
        </p:spPr>
        <p:txBody>
          <a:bodyPr vert="horz" wrap="square" lIns="0" tIns="9144" rIns="0" bIns="0" rtlCol="0">
            <a:spAutoFit/>
          </a:bodyPr>
          <a:lstStyle/>
          <a:p>
            <a:pPr marL="10160" defTabSz="731520">
              <a:spcBef>
                <a:spcPts val="72"/>
              </a:spcBef>
            </a:pPr>
            <a:r>
              <a:rPr sz="2720" b="1" kern="0" spc="-284" dirty="0">
                <a:solidFill>
                  <a:srgbClr val="1B3D8F"/>
                </a:solidFill>
                <a:latin typeface="Arial"/>
                <a:cs typeface="Arial"/>
              </a:rPr>
              <a:t>Schedule</a:t>
            </a:r>
            <a:r>
              <a:rPr sz="2720" b="1" kern="0" spc="-324" dirty="0">
                <a:solidFill>
                  <a:srgbClr val="1B3D8F"/>
                </a:solidFill>
                <a:latin typeface="Arial"/>
                <a:cs typeface="Arial"/>
              </a:rPr>
              <a:t> </a:t>
            </a:r>
            <a:r>
              <a:rPr sz="2720" b="1" kern="0" spc="-320" dirty="0">
                <a:solidFill>
                  <a:srgbClr val="1B3D8F"/>
                </a:solidFill>
                <a:latin typeface="Arial"/>
                <a:cs typeface="Arial"/>
              </a:rPr>
              <a:t>The</a:t>
            </a:r>
            <a:r>
              <a:rPr sz="2720" b="1" kern="0" spc="-280" dirty="0">
                <a:solidFill>
                  <a:srgbClr val="1B3D8F"/>
                </a:solidFill>
                <a:latin typeface="Arial"/>
                <a:cs typeface="Arial"/>
              </a:rPr>
              <a:t> </a:t>
            </a:r>
            <a:r>
              <a:rPr sz="2720" b="1" kern="0" spc="-248" dirty="0">
                <a:solidFill>
                  <a:srgbClr val="1B3D8F"/>
                </a:solidFill>
                <a:latin typeface="Arial"/>
                <a:cs typeface="Arial"/>
              </a:rPr>
              <a:t>meeting</a:t>
            </a:r>
            <a:endParaRPr sz="272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4" name="object 66">
            <a:extLst>
              <a:ext uri="{FF2B5EF4-FFF2-40B4-BE49-F238E27FC236}">
                <a16:creationId xmlns:a16="http://schemas.microsoft.com/office/drawing/2014/main" id="{3FE38ADA-7012-7099-C85D-D86E9D14BD8C}"/>
              </a:ext>
            </a:extLst>
          </p:cNvPr>
          <p:cNvGrpSpPr/>
          <p:nvPr/>
        </p:nvGrpSpPr>
        <p:grpSpPr>
          <a:xfrm>
            <a:off x="8397949" y="1146574"/>
            <a:ext cx="3566160" cy="1623060"/>
            <a:chOff x="6409652" y="6029915"/>
            <a:chExt cx="4457700" cy="2028825"/>
          </a:xfrm>
        </p:grpSpPr>
        <p:pic>
          <p:nvPicPr>
            <p:cNvPr id="15" name="object 67">
              <a:extLst>
                <a:ext uri="{FF2B5EF4-FFF2-40B4-BE49-F238E27FC236}">
                  <a16:creationId xmlns:a16="http://schemas.microsoft.com/office/drawing/2014/main" id="{31031B89-B755-DC49-C731-2C979916BB2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7656" y="6067948"/>
              <a:ext cx="4381100" cy="1956838"/>
            </a:xfrm>
            <a:prstGeom prst="rect">
              <a:avLst/>
            </a:prstGeom>
          </p:spPr>
        </p:pic>
        <p:sp>
          <p:nvSpPr>
            <p:cNvPr id="16" name="object 68">
              <a:extLst>
                <a:ext uri="{FF2B5EF4-FFF2-40B4-BE49-F238E27FC236}">
                  <a16:creationId xmlns:a16="http://schemas.microsoft.com/office/drawing/2014/main" id="{FBB2CB65-B5FE-B95F-6EBB-BC4DCB7433D8}"/>
                </a:ext>
              </a:extLst>
            </p:cNvPr>
            <p:cNvSpPr/>
            <p:nvPr/>
          </p:nvSpPr>
          <p:spPr>
            <a:xfrm>
              <a:off x="6447685" y="6067948"/>
              <a:ext cx="4381500" cy="1952625"/>
            </a:xfrm>
            <a:custGeom>
              <a:avLst/>
              <a:gdLst/>
              <a:ahLst/>
              <a:cxnLst/>
              <a:rect l="l" t="t" r="r" b="b"/>
              <a:pathLst>
                <a:path w="4381500" h="1952625">
                  <a:moveTo>
                    <a:pt x="0" y="0"/>
                  </a:moveTo>
                  <a:lnTo>
                    <a:pt x="4381442" y="0"/>
                  </a:lnTo>
                  <a:lnTo>
                    <a:pt x="4381442" y="1952624"/>
                  </a:lnTo>
                  <a:lnTo>
                    <a:pt x="0" y="1952624"/>
                  </a:lnTo>
                  <a:lnTo>
                    <a:pt x="0" y="0"/>
                  </a:lnTo>
                  <a:close/>
                </a:path>
              </a:pathLst>
            </a:custGeom>
            <a:ln w="760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731520"/>
              <a:endParaRPr sz="144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object 76">
            <a:extLst>
              <a:ext uri="{FF2B5EF4-FFF2-40B4-BE49-F238E27FC236}">
                <a16:creationId xmlns:a16="http://schemas.microsoft.com/office/drawing/2014/main" id="{07DA4B66-1FCC-A0CB-2DF4-284E3B1B8B9F}"/>
              </a:ext>
            </a:extLst>
          </p:cNvPr>
          <p:cNvSpPr txBox="1"/>
          <p:nvPr/>
        </p:nvSpPr>
        <p:spPr>
          <a:xfrm>
            <a:off x="8524712" y="2751693"/>
            <a:ext cx="3312160" cy="427809"/>
          </a:xfrm>
          <a:prstGeom prst="rect">
            <a:avLst/>
          </a:prstGeom>
        </p:spPr>
        <p:txBody>
          <a:bodyPr vert="horz" wrap="square" lIns="0" tIns="9144" rIns="0" bIns="0" rtlCol="0">
            <a:spAutoFit/>
          </a:bodyPr>
          <a:lstStyle/>
          <a:p>
            <a:pPr marL="10160" defTabSz="731520">
              <a:spcBef>
                <a:spcPts val="72"/>
              </a:spcBef>
            </a:pPr>
            <a:r>
              <a:rPr sz="2720" b="1" kern="0" spc="-240" dirty="0">
                <a:solidFill>
                  <a:srgbClr val="1B3D8F"/>
                </a:solidFill>
                <a:latin typeface="Arial"/>
                <a:cs typeface="Arial"/>
              </a:rPr>
              <a:t>Get</a:t>
            </a:r>
            <a:r>
              <a:rPr sz="2720" b="1" kern="0" spc="-284" dirty="0">
                <a:solidFill>
                  <a:srgbClr val="1B3D8F"/>
                </a:solidFill>
                <a:latin typeface="Arial"/>
                <a:cs typeface="Arial"/>
              </a:rPr>
              <a:t> </a:t>
            </a:r>
            <a:r>
              <a:rPr sz="2720" b="1" kern="0" spc="-163" dirty="0">
                <a:solidFill>
                  <a:srgbClr val="1B3D8F"/>
                </a:solidFill>
                <a:latin typeface="Arial"/>
                <a:cs typeface="Arial"/>
              </a:rPr>
              <a:t>the</a:t>
            </a:r>
            <a:r>
              <a:rPr sz="2720" b="1" kern="0" spc="-284" dirty="0">
                <a:solidFill>
                  <a:srgbClr val="1B3D8F"/>
                </a:solidFill>
                <a:latin typeface="Arial"/>
                <a:cs typeface="Arial"/>
              </a:rPr>
              <a:t> </a:t>
            </a:r>
            <a:r>
              <a:rPr sz="2720" b="1" kern="0" spc="-236" dirty="0">
                <a:solidFill>
                  <a:srgbClr val="1B3D8F"/>
                </a:solidFill>
                <a:latin typeface="Arial"/>
                <a:cs typeface="Arial"/>
              </a:rPr>
              <a:t>lead</a:t>
            </a:r>
            <a:r>
              <a:rPr sz="2720" b="1" kern="0" spc="-284" dirty="0">
                <a:solidFill>
                  <a:srgbClr val="1B3D8F"/>
                </a:solidFill>
                <a:latin typeface="Arial"/>
                <a:cs typeface="Arial"/>
              </a:rPr>
              <a:t> </a:t>
            </a:r>
            <a:r>
              <a:rPr sz="2720" b="1" kern="0" spc="-276" dirty="0">
                <a:solidFill>
                  <a:srgbClr val="1B3D8F"/>
                </a:solidFill>
                <a:latin typeface="Arial"/>
                <a:cs typeface="Arial"/>
              </a:rPr>
              <a:t>as</a:t>
            </a:r>
            <a:r>
              <a:rPr sz="2720" b="1" kern="0" spc="-280" dirty="0">
                <a:solidFill>
                  <a:srgbClr val="1B3D8F"/>
                </a:solidFill>
                <a:latin typeface="Arial"/>
                <a:cs typeface="Arial"/>
              </a:rPr>
              <a:t> </a:t>
            </a:r>
            <a:r>
              <a:rPr sz="2720" b="1" kern="0" spc="-240" dirty="0">
                <a:solidFill>
                  <a:srgbClr val="1B3D8F"/>
                </a:solidFill>
                <a:latin typeface="Arial"/>
                <a:cs typeface="Arial"/>
              </a:rPr>
              <a:t>Hot/Cold</a:t>
            </a:r>
            <a:endParaRPr sz="272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8" name="object 79">
            <a:extLst>
              <a:ext uri="{FF2B5EF4-FFF2-40B4-BE49-F238E27FC236}">
                <a16:creationId xmlns:a16="http://schemas.microsoft.com/office/drawing/2014/main" id="{4A79058A-1AA3-3D68-AF1A-BA6672903803}"/>
              </a:ext>
            </a:extLst>
          </p:cNvPr>
          <p:cNvGrpSpPr/>
          <p:nvPr/>
        </p:nvGrpSpPr>
        <p:grpSpPr>
          <a:xfrm>
            <a:off x="8485976" y="3303270"/>
            <a:ext cx="3566160" cy="1623060"/>
            <a:chOff x="611300" y="6131662"/>
            <a:chExt cx="4457700" cy="2028825"/>
          </a:xfrm>
        </p:grpSpPr>
        <p:pic>
          <p:nvPicPr>
            <p:cNvPr id="19" name="object 80">
              <a:extLst>
                <a:ext uri="{FF2B5EF4-FFF2-40B4-BE49-F238E27FC236}">
                  <a16:creationId xmlns:a16="http://schemas.microsoft.com/office/drawing/2014/main" id="{51FA1D5D-FE5D-2399-4A67-C5F8A4A9C6C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305" y="6169695"/>
              <a:ext cx="4381100" cy="1956837"/>
            </a:xfrm>
            <a:prstGeom prst="rect">
              <a:avLst/>
            </a:prstGeom>
          </p:spPr>
        </p:pic>
        <p:sp>
          <p:nvSpPr>
            <p:cNvPr id="20" name="object 81">
              <a:extLst>
                <a:ext uri="{FF2B5EF4-FFF2-40B4-BE49-F238E27FC236}">
                  <a16:creationId xmlns:a16="http://schemas.microsoft.com/office/drawing/2014/main" id="{8A29430E-2939-60E7-5AAD-E6CEB7D9A47F}"/>
                </a:ext>
              </a:extLst>
            </p:cNvPr>
            <p:cNvSpPr/>
            <p:nvPr/>
          </p:nvSpPr>
          <p:spPr>
            <a:xfrm>
              <a:off x="649333" y="6169695"/>
              <a:ext cx="4381500" cy="1952625"/>
            </a:xfrm>
            <a:custGeom>
              <a:avLst/>
              <a:gdLst/>
              <a:ahLst/>
              <a:cxnLst/>
              <a:rect l="l" t="t" r="r" b="b"/>
              <a:pathLst>
                <a:path w="4381500" h="1952625">
                  <a:moveTo>
                    <a:pt x="0" y="0"/>
                  </a:moveTo>
                  <a:lnTo>
                    <a:pt x="4381442" y="0"/>
                  </a:lnTo>
                  <a:lnTo>
                    <a:pt x="4381442" y="1952624"/>
                  </a:lnTo>
                  <a:lnTo>
                    <a:pt x="0" y="1952624"/>
                  </a:lnTo>
                  <a:lnTo>
                    <a:pt x="0" y="0"/>
                  </a:lnTo>
                  <a:close/>
                </a:path>
              </a:pathLst>
            </a:custGeom>
            <a:ln w="760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731520"/>
              <a:endParaRPr sz="144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object 77">
            <a:extLst>
              <a:ext uri="{FF2B5EF4-FFF2-40B4-BE49-F238E27FC236}">
                <a16:creationId xmlns:a16="http://schemas.microsoft.com/office/drawing/2014/main" id="{53F61766-5AB5-AD17-4C1F-442B703EEFCC}"/>
              </a:ext>
            </a:extLst>
          </p:cNvPr>
          <p:cNvSpPr txBox="1"/>
          <p:nvPr/>
        </p:nvSpPr>
        <p:spPr>
          <a:xfrm>
            <a:off x="9305634" y="5207067"/>
            <a:ext cx="1926844" cy="360099"/>
          </a:xfrm>
          <a:prstGeom prst="rect">
            <a:avLst/>
          </a:prstGeom>
        </p:spPr>
        <p:txBody>
          <a:bodyPr vert="horz" wrap="square" lIns="0" tIns="9144" rIns="0" bIns="0" rtlCol="0">
            <a:spAutoFit/>
          </a:bodyPr>
          <a:lstStyle/>
          <a:p>
            <a:pPr marL="10160" defTabSz="731520">
              <a:spcBef>
                <a:spcPts val="72"/>
              </a:spcBef>
            </a:pPr>
            <a:r>
              <a:rPr sz="2280" b="1" kern="0" spc="-196" dirty="0">
                <a:solidFill>
                  <a:srgbClr val="1B3D8F"/>
                </a:solidFill>
                <a:latin typeface="Trebuchet MS"/>
              </a:rPr>
              <a:t>Go to Call logs</a:t>
            </a:r>
          </a:p>
        </p:txBody>
      </p:sp>
      <p:grpSp>
        <p:nvGrpSpPr>
          <p:cNvPr id="22" name="object 32">
            <a:extLst>
              <a:ext uri="{FF2B5EF4-FFF2-40B4-BE49-F238E27FC236}">
                <a16:creationId xmlns:a16="http://schemas.microsoft.com/office/drawing/2014/main" id="{98436AD5-5474-C44D-BCF4-1904054C24B2}"/>
              </a:ext>
            </a:extLst>
          </p:cNvPr>
          <p:cNvGrpSpPr/>
          <p:nvPr/>
        </p:nvGrpSpPr>
        <p:grpSpPr>
          <a:xfrm>
            <a:off x="4666284" y="3425243"/>
            <a:ext cx="3566160" cy="1623060"/>
            <a:chOff x="611300" y="2726350"/>
            <a:chExt cx="4457700" cy="2028825"/>
          </a:xfrm>
        </p:grpSpPr>
        <p:pic>
          <p:nvPicPr>
            <p:cNvPr id="23" name="object 33">
              <a:extLst>
                <a:ext uri="{FF2B5EF4-FFF2-40B4-BE49-F238E27FC236}">
                  <a16:creationId xmlns:a16="http://schemas.microsoft.com/office/drawing/2014/main" id="{30936EEE-1B85-C1E0-9EE1-F9C06851B7D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305" y="2764383"/>
              <a:ext cx="4381100" cy="1956838"/>
            </a:xfrm>
            <a:prstGeom prst="rect">
              <a:avLst/>
            </a:prstGeom>
          </p:spPr>
        </p:pic>
        <p:sp>
          <p:nvSpPr>
            <p:cNvPr id="24" name="object 34">
              <a:extLst>
                <a:ext uri="{FF2B5EF4-FFF2-40B4-BE49-F238E27FC236}">
                  <a16:creationId xmlns:a16="http://schemas.microsoft.com/office/drawing/2014/main" id="{4CB55105-0D91-643E-4FE1-377BBDEC9A90}"/>
                </a:ext>
              </a:extLst>
            </p:cNvPr>
            <p:cNvSpPr/>
            <p:nvPr/>
          </p:nvSpPr>
          <p:spPr>
            <a:xfrm>
              <a:off x="649333" y="2764383"/>
              <a:ext cx="4381500" cy="1952625"/>
            </a:xfrm>
            <a:custGeom>
              <a:avLst/>
              <a:gdLst/>
              <a:ahLst/>
              <a:cxnLst/>
              <a:rect l="l" t="t" r="r" b="b"/>
              <a:pathLst>
                <a:path w="4381500" h="1952625">
                  <a:moveTo>
                    <a:pt x="0" y="0"/>
                  </a:moveTo>
                  <a:lnTo>
                    <a:pt x="4381442" y="0"/>
                  </a:lnTo>
                  <a:lnTo>
                    <a:pt x="4381442" y="1952624"/>
                  </a:lnTo>
                  <a:lnTo>
                    <a:pt x="0" y="1952624"/>
                  </a:lnTo>
                  <a:lnTo>
                    <a:pt x="0" y="0"/>
                  </a:lnTo>
                  <a:close/>
                </a:path>
              </a:pathLst>
            </a:custGeom>
            <a:ln w="760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731520"/>
              <a:endParaRPr sz="144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5" name="object 39">
            <a:extLst>
              <a:ext uri="{FF2B5EF4-FFF2-40B4-BE49-F238E27FC236}">
                <a16:creationId xmlns:a16="http://schemas.microsoft.com/office/drawing/2014/main" id="{D423AFED-0760-BCE6-C1F8-3B52B509B2F9}"/>
              </a:ext>
            </a:extLst>
          </p:cNvPr>
          <p:cNvSpPr txBox="1"/>
          <p:nvPr/>
        </p:nvSpPr>
        <p:spPr>
          <a:xfrm>
            <a:off x="5184132" y="5114480"/>
            <a:ext cx="2837688" cy="717119"/>
          </a:xfrm>
          <a:prstGeom prst="rect">
            <a:avLst/>
          </a:prstGeom>
        </p:spPr>
        <p:txBody>
          <a:bodyPr vert="horz" wrap="square" lIns="0" tIns="24384" rIns="0" bIns="0" rtlCol="0">
            <a:spAutoFit/>
          </a:bodyPr>
          <a:lstStyle/>
          <a:p>
            <a:pPr marL="10160" marR="4064" indent="576580" defTabSz="731520">
              <a:lnSpc>
                <a:spcPts val="2696"/>
              </a:lnSpc>
              <a:spcBef>
                <a:spcPts val="192"/>
              </a:spcBef>
            </a:pPr>
            <a:r>
              <a:rPr sz="2280" b="1" kern="0" spc="-196" dirty="0">
                <a:solidFill>
                  <a:srgbClr val="1B3D8F"/>
                </a:solidFill>
                <a:latin typeface="Trebuchet MS"/>
                <a:cs typeface="Trebuchet MS"/>
              </a:rPr>
              <a:t>Get</a:t>
            </a:r>
            <a:r>
              <a:rPr sz="2280" b="1" kern="0" spc="-264" dirty="0">
                <a:solidFill>
                  <a:srgbClr val="1B3D8F"/>
                </a:solidFill>
                <a:latin typeface="Trebuchet MS"/>
                <a:cs typeface="Trebuchet MS"/>
              </a:rPr>
              <a:t> </a:t>
            </a:r>
            <a:r>
              <a:rPr sz="2280" b="1" kern="0" spc="-192" dirty="0">
                <a:solidFill>
                  <a:srgbClr val="1B3D8F"/>
                </a:solidFill>
                <a:latin typeface="Trebuchet MS"/>
                <a:cs typeface="Trebuchet MS"/>
              </a:rPr>
              <a:t>Summary</a:t>
            </a:r>
            <a:r>
              <a:rPr sz="2280" b="1" kern="0" spc="-260" dirty="0">
                <a:solidFill>
                  <a:srgbClr val="1B3D8F"/>
                </a:solidFill>
                <a:latin typeface="Trebuchet MS"/>
                <a:cs typeface="Trebuchet MS"/>
              </a:rPr>
              <a:t> </a:t>
            </a:r>
            <a:r>
              <a:rPr sz="2280" b="1" kern="0" spc="-367" dirty="0">
                <a:solidFill>
                  <a:srgbClr val="1B3D8F"/>
                </a:solidFill>
                <a:latin typeface="Trebuchet MS"/>
                <a:cs typeface="Trebuchet MS"/>
              </a:rPr>
              <a:t>, </a:t>
            </a:r>
            <a:r>
              <a:rPr sz="2280" b="1" kern="0" spc="-203" dirty="0">
                <a:solidFill>
                  <a:srgbClr val="1B3D8F"/>
                </a:solidFill>
                <a:latin typeface="Trebuchet MS"/>
                <a:cs typeface="Trebuchet MS"/>
              </a:rPr>
              <a:t>Transcript</a:t>
            </a:r>
            <a:r>
              <a:rPr sz="2280" b="1" kern="0" spc="-264" dirty="0">
                <a:solidFill>
                  <a:srgbClr val="1B3D8F"/>
                </a:solidFill>
                <a:latin typeface="Trebuchet MS"/>
                <a:cs typeface="Trebuchet MS"/>
              </a:rPr>
              <a:t> </a:t>
            </a:r>
            <a:r>
              <a:rPr sz="2280" b="1" kern="0" spc="-196" dirty="0">
                <a:solidFill>
                  <a:srgbClr val="1B3D8F"/>
                </a:solidFill>
                <a:latin typeface="Trebuchet MS"/>
                <a:cs typeface="Trebuchet MS"/>
              </a:rPr>
              <a:t>and</a:t>
            </a:r>
            <a:r>
              <a:rPr sz="2280" b="1" kern="0" spc="-264" dirty="0">
                <a:solidFill>
                  <a:srgbClr val="1B3D8F"/>
                </a:solidFill>
                <a:latin typeface="Trebuchet MS"/>
                <a:cs typeface="Trebuchet MS"/>
              </a:rPr>
              <a:t> </a:t>
            </a:r>
            <a:r>
              <a:rPr sz="2280" b="1" kern="0" spc="-176" dirty="0">
                <a:solidFill>
                  <a:srgbClr val="1B3D8F"/>
                </a:solidFill>
                <a:latin typeface="Trebuchet MS"/>
                <a:cs typeface="Trebuchet MS"/>
              </a:rPr>
              <a:t>Recording</a:t>
            </a:r>
            <a:endParaRPr sz="228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grpSp>
        <p:nvGrpSpPr>
          <p:cNvPr id="26" name="object 23">
            <a:extLst>
              <a:ext uri="{FF2B5EF4-FFF2-40B4-BE49-F238E27FC236}">
                <a16:creationId xmlns:a16="http://schemas.microsoft.com/office/drawing/2014/main" id="{0D17600C-8F07-BF7B-4067-F785973E710A}"/>
              </a:ext>
            </a:extLst>
          </p:cNvPr>
          <p:cNvGrpSpPr/>
          <p:nvPr/>
        </p:nvGrpSpPr>
        <p:grpSpPr>
          <a:xfrm>
            <a:off x="621098" y="3431038"/>
            <a:ext cx="3566160" cy="1691132"/>
            <a:chOff x="6350230" y="2704857"/>
            <a:chExt cx="4457700" cy="2113915"/>
          </a:xfrm>
        </p:grpSpPr>
        <p:pic>
          <p:nvPicPr>
            <p:cNvPr id="27" name="object 24">
              <a:extLst>
                <a:ext uri="{FF2B5EF4-FFF2-40B4-BE49-F238E27FC236}">
                  <a16:creationId xmlns:a16="http://schemas.microsoft.com/office/drawing/2014/main" id="{17F70594-7305-E061-0A8E-6B32DCFE822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8294" y="2742957"/>
              <a:ext cx="4380923" cy="2037511"/>
            </a:xfrm>
            <a:prstGeom prst="rect">
              <a:avLst/>
            </a:prstGeom>
          </p:spPr>
        </p:pic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AE36E037-E6DF-8B7C-D96E-BD0084078CB5}"/>
                </a:ext>
              </a:extLst>
            </p:cNvPr>
            <p:cNvSpPr/>
            <p:nvPr/>
          </p:nvSpPr>
          <p:spPr>
            <a:xfrm>
              <a:off x="6388330" y="2742957"/>
              <a:ext cx="4381500" cy="2037714"/>
            </a:xfrm>
            <a:custGeom>
              <a:avLst/>
              <a:gdLst/>
              <a:ahLst/>
              <a:cxnLst/>
              <a:rect l="l" t="t" r="r" b="b"/>
              <a:pathLst>
                <a:path w="4381500" h="2037714">
                  <a:moveTo>
                    <a:pt x="0" y="0"/>
                  </a:moveTo>
                  <a:lnTo>
                    <a:pt x="4380981" y="0"/>
                  </a:lnTo>
                  <a:lnTo>
                    <a:pt x="4380981" y="2037457"/>
                  </a:lnTo>
                  <a:lnTo>
                    <a:pt x="0" y="2037457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731520"/>
              <a:endParaRPr sz="144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object 36">
            <a:extLst>
              <a:ext uri="{FF2B5EF4-FFF2-40B4-BE49-F238E27FC236}">
                <a16:creationId xmlns:a16="http://schemas.microsoft.com/office/drawing/2014/main" id="{5751A3C4-525A-D97C-ECE1-35AD58B620EE}"/>
              </a:ext>
            </a:extLst>
          </p:cNvPr>
          <p:cNvSpPr txBox="1"/>
          <p:nvPr/>
        </p:nvSpPr>
        <p:spPr>
          <a:xfrm>
            <a:off x="1242842" y="5227331"/>
            <a:ext cx="2005076" cy="604268"/>
          </a:xfrm>
          <a:prstGeom prst="rect">
            <a:avLst/>
          </a:prstGeom>
        </p:spPr>
        <p:txBody>
          <a:bodyPr vert="horz" wrap="square" lIns="0" tIns="13208" rIns="0" bIns="0" rtlCol="0">
            <a:spAutoFit/>
          </a:bodyPr>
          <a:lstStyle/>
          <a:p>
            <a:pPr marL="317500" marR="4064" indent="-307848" defTabSz="731520">
              <a:spcBef>
                <a:spcPts val="104"/>
              </a:spcBef>
            </a:pPr>
            <a:r>
              <a:rPr sz="1920" b="1" kern="0" spc="-128" dirty="0">
                <a:solidFill>
                  <a:srgbClr val="1B3D8F"/>
                </a:solidFill>
                <a:latin typeface="Trebuchet MS"/>
                <a:cs typeface="Trebuchet MS"/>
              </a:rPr>
              <a:t>Default</a:t>
            </a:r>
            <a:r>
              <a:rPr sz="1920" b="1" kern="0" spc="-200" dirty="0">
                <a:solidFill>
                  <a:srgbClr val="1B3D8F"/>
                </a:solidFill>
                <a:latin typeface="Trebuchet MS"/>
                <a:cs typeface="Trebuchet MS"/>
              </a:rPr>
              <a:t> </a:t>
            </a:r>
            <a:r>
              <a:rPr sz="1920" b="1" kern="0" spc="-148" dirty="0">
                <a:solidFill>
                  <a:srgbClr val="1B3D8F"/>
                </a:solidFill>
                <a:latin typeface="Trebuchet MS"/>
                <a:cs typeface="Trebuchet MS"/>
              </a:rPr>
              <a:t>template</a:t>
            </a:r>
            <a:r>
              <a:rPr sz="1920" b="1" kern="0" spc="-196" dirty="0">
                <a:solidFill>
                  <a:srgbClr val="1B3D8F"/>
                </a:solidFill>
                <a:latin typeface="Trebuchet MS"/>
                <a:cs typeface="Trebuchet MS"/>
              </a:rPr>
              <a:t> </a:t>
            </a:r>
            <a:r>
              <a:rPr sz="1920" b="1" kern="0" spc="-108" dirty="0">
                <a:solidFill>
                  <a:srgbClr val="1B3D8F"/>
                </a:solidFill>
                <a:latin typeface="Trebuchet MS"/>
                <a:cs typeface="Trebuchet MS"/>
              </a:rPr>
              <a:t>for </a:t>
            </a:r>
            <a:r>
              <a:rPr sz="1920" b="1" kern="0" spc="-112" dirty="0">
                <a:solidFill>
                  <a:srgbClr val="1B3D8F"/>
                </a:solidFill>
                <a:latin typeface="Trebuchet MS"/>
                <a:cs typeface="Trebuchet MS"/>
              </a:rPr>
              <a:t>Sending</a:t>
            </a:r>
            <a:r>
              <a:rPr sz="1920" b="1" kern="0" spc="-248" dirty="0">
                <a:solidFill>
                  <a:srgbClr val="1B3D8F"/>
                </a:solidFill>
                <a:latin typeface="Trebuchet MS"/>
                <a:cs typeface="Trebuchet MS"/>
              </a:rPr>
              <a:t> </a:t>
            </a:r>
            <a:r>
              <a:rPr sz="1920" b="1" kern="0" spc="-16" dirty="0">
                <a:solidFill>
                  <a:srgbClr val="1B3D8F"/>
                </a:solidFill>
                <a:latin typeface="Trebuchet MS"/>
                <a:cs typeface="Trebuchet MS"/>
              </a:rPr>
              <a:t>Email</a:t>
            </a:r>
            <a:endParaRPr sz="192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grpSp>
        <p:nvGrpSpPr>
          <p:cNvPr id="30" name="object 29">
            <a:extLst>
              <a:ext uri="{FF2B5EF4-FFF2-40B4-BE49-F238E27FC236}">
                <a16:creationId xmlns:a16="http://schemas.microsoft.com/office/drawing/2014/main" id="{4198CB8F-1C12-87EF-1122-1A4AEC1F71CB}"/>
              </a:ext>
            </a:extLst>
          </p:cNvPr>
          <p:cNvGrpSpPr/>
          <p:nvPr/>
        </p:nvGrpSpPr>
        <p:grpSpPr>
          <a:xfrm>
            <a:off x="661489" y="5930590"/>
            <a:ext cx="3560064" cy="1752600"/>
            <a:chOff x="12003009" y="2704921"/>
            <a:chExt cx="4450080" cy="2190750"/>
          </a:xfrm>
        </p:grpSpPr>
        <p:pic>
          <p:nvPicPr>
            <p:cNvPr id="31" name="object 30">
              <a:extLst>
                <a:ext uri="{FF2B5EF4-FFF2-40B4-BE49-F238E27FC236}">
                  <a16:creationId xmlns:a16="http://schemas.microsoft.com/office/drawing/2014/main" id="{D42DC672-935C-1EAD-84E9-53701C6A2A5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41003" y="2742957"/>
              <a:ext cx="4381099" cy="2118185"/>
            </a:xfrm>
            <a:prstGeom prst="rect">
              <a:avLst/>
            </a:prstGeom>
          </p:spPr>
        </p:pic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C8392CF6-C524-5EE1-C88B-0B4BF4B5FA58}"/>
                </a:ext>
              </a:extLst>
            </p:cNvPr>
            <p:cNvSpPr/>
            <p:nvPr/>
          </p:nvSpPr>
          <p:spPr>
            <a:xfrm>
              <a:off x="12041045" y="2742957"/>
              <a:ext cx="4373880" cy="2114550"/>
            </a:xfrm>
            <a:custGeom>
              <a:avLst/>
              <a:gdLst/>
              <a:ahLst/>
              <a:cxnLst/>
              <a:rect l="l" t="t" r="r" b="b"/>
              <a:pathLst>
                <a:path w="4373880" h="2114550">
                  <a:moveTo>
                    <a:pt x="0" y="0"/>
                  </a:moveTo>
                  <a:lnTo>
                    <a:pt x="4373579" y="0"/>
                  </a:lnTo>
                  <a:lnTo>
                    <a:pt x="4373579" y="2114549"/>
                  </a:lnTo>
                  <a:lnTo>
                    <a:pt x="0" y="2114549"/>
                  </a:lnTo>
                  <a:lnTo>
                    <a:pt x="0" y="0"/>
                  </a:lnTo>
                  <a:close/>
                </a:path>
              </a:pathLst>
            </a:custGeom>
            <a:ln w="760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731520"/>
              <a:endParaRPr sz="144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3" name="object 40">
            <a:extLst>
              <a:ext uri="{FF2B5EF4-FFF2-40B4-BE49-F238E27FC236}">
                <a16:creationId xmlns:a16="http://schemas.microsoft.com/office/drawing/2014/main" id="{DEB08DBD-49C2-CFF0-A19F-889F252D9B94}"/>
              </a:ext>
            </a:extLst>
          </p:cNvPr>
          <p:cNvSpPr txBox="1"/>
          <p:nvPr/>
        </p:nvSpPr>
        <p:spPr>
          <a:xfrm>
            <a:off x="973354" y="7631502"/>
            <a:ext cx="2840736" cy="604268"/>
          </a:xfrm>
          <a:prstGeom prst="rect">
            <a:avLst/>
          </a:prstGeom>
        </p:spPr>
        <p:txBody>
          <a:bodyPr vert="horz" wrap="square" lIns="0" tIns="13208" rIns="0" bIns="0" rtlCol="0">
            <a:spAutoFit/>
          </a:bodyPr>
          <a:lstStyle/>
          <a:p>
            <a:pPr marL="442468" marR="4064" indent="-432816" defTabSz="731520">
              <a:spcBef>
                <a:spcPts val="104"/>
              </a:spcBef>
            </a:pPr>
            <a:r>
              <a:rPr sz="1920" b="1" kern="0" spc="-128" dirty="0">
                <a:solidFill>
                  <a:srgbClr val="1B3D8F"/>
                </a:solidFill>
                <a:latin typeface="Trebuchet MS"/>
                <a:cs typeface="Trebuchet MS"/>
              </a:rPr>
              <a:t>Default</a:t>
            </a:r>
            <a:r>
              <a:rPr sz="1920" b="1" kern="0" spc="-212" dirty="0">
                <a:solidFill>
                  <a:srgbClr val="1B3D8F"/>
                </a:solidFill>
                <a:latin typeface="Trebuchet MS"/>
                <a:cs typeface="Trebuchet MS"/>
              </a:rPr>
              <a:t> </a:t>
            </a:r>
            <a:r>
              <a:rPr sz="1920" b="1" kern="0" spc="-148" dirty="0">
                <a:solidFill>
                  <a:srgbClr val="1B3D8F"/>
                </a:solidFill>
                <a:latin typeface="Trebuchet MS"/>
                <a:cs typeface="Trebuchet MS"/>
              </a:rPr>
              <a:t>template</a:t>
            </a:r>
            <a:r>
              <a:rPr sz="1920" b="1" kern="0" spc="-208" dirty="0">
                <a:solidFill>
                  <a:srgbClr val="1B3D8F"/>
                </a:solidFill>
                <a:latin typeface="Trebuchet MS"/>
                <a:cs typeface="Trebuchet MS"/>
              </a:rPr>
              <a:t> </a:t>
            </a:r>
            <a:r>
              <a:rPr sz="1920" b="1" kern="0" spc="-140" dirty="0">
                <a:solidFill>
                  <a:srgbClr val="1B3D8F"/>
                </a:solidFill>
                <a:latin typeface="Trebuchet MS"/>
                <a:cs typeface="Trebuchet MS"/>
              </a:rPr>
              <a:t>for</a:t>
            </a:r>
            <a:r>
              <a:rPr sz="1920" b="1" kern="0" spc="-228" dirty="0">
                <a:solidFill>
                  <a:srgbClr val="1B3D8F"/>
                </a:solidFill>
                <a:latin typeface="Trebuchet MS"/>
                <a:cs typeface="Trebuchet MS"/>
              </a:rPr>
              <a:t> </a:t>
            </a:r>
            <a:r>
              <a:rPr sz="1920" b="1" kern="0" spc="-88" dirty="0">
                <a:solidFill>
                  <a:srgbClr val="1B3D8F"/>
                </a:solidFill>
                <a:latin typeface="Trebuchet MS"/>
                <a:cs typeface="Trebuchet MS"/>
              </a:rPr>
              <a:t>Sending </a:t>
            </a:r>
            <a:r>
              <a:rPr sz="1920" b="1" kern="0" spc="-52" dirty="0">
                <a:solidFill>
                  <a:srgbClr val="1B3D8F"/>
                </a:solidFill>
                <a:latin typeface="Trebuchet MS"/>
                <a:cs typeface="Trebuchet MS"/>
              </a:rPr>
              <a:t>sms</a:t>
            </a:r>
            <a:r>
              <a:rPr sz="1920" b="1" kern="0" spc="-220" dirty="0">
                <a:solidFill>
                  <a:srgbClr val="1B3D8F"/>
                </a:solidFill>
                <a:latin typeface="Trebuchet MS"/>
                <a:cs typeface="Trebuchet MS"/>
              </a:rPr>
              <a:t> </a:t>
            </a:r>
            <a:r>
              <a:rPr sz="1920" b="1" kern="0" spc="-144" dirty="0">
                <a:solidFill>
                  <a:srgbClr val="1B3D8F"/>
                </a:solidFill>
                <a:latin typeface="Trebuchet MS"/>
                <a:cs typeface="Trebuchet MS"/>
              </a:rPr>
              <a:t>,Whatsapp</a:t>
            </a:r>
            <a:r>
              <a:rPr sz="1920" b="1" kern="0" spc="-216" dirty="0">
                <a:solidFill>
                  <a:srgbClr val="1B3D8F"/>
                </a:solidFill>
                <a:latin typeface="Trebuchet MS"/>
                <a:cs typeface="Trebuchet MS"/>
              </a:rPr>
              <a:t> </a:t>
            </a:r>
            <a:r>
              <a:rPr sz="1920" b="1" kern="0" spc="-20" dirty="0">
                <a:solidFill>
                  <a:srgbClr val="1B3D8F"/>
                </a:solidFill>
                <a:latin typeface="Trebuchet MS"/>
                <a:cs typeface="Trebuchet MS"/>
              </a:rPr>
              <a:t>msg</a:t>
            </a:r>
            <a:endParaRPr sz="192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grpSp>
        <p:nvGrpSpPr>
          <p:cNvPr id="34" name="object 14">
            <a:extLst>
              <a:ext uri="{FF2B5EF4-FFF2-40B4-BE49-F238E27FC236}">
                <a16:creationId xmlns:a16="http://schemas.microsoft.com/office/drawing/2014/main" id="{DB40845C-EB3A-C30F-F6AE-5C760B6942EB}"/>
              </a:ext>
            </a:extLst>
          </p:cNvPr>
          <p:cNvGrpSpPr/>
          <p:nvPr/>
        </p:nvGrpSpPr>
        <p:grpSpPr>
          <a:xfrm>
            <a:off x="4885075" y="5982769"/>
            <a:ext cx="3543300" cy="1637284"/>
            <a:chOff x="611221" y="6029861"/>
            <a:chExt cx="4429125" cy="2046605"/>
          </a:xfrm>
        </p:grpSpPr>
        <p:pic>
          <p:nvPicPr>
            <p:cNvPr id="35" name="object 15">
              <a:extLst>
                <a:ext uri="{FF2B5EF4-FFF2-40B4-BE49-F238E27FC236}">
                  <a16:creationId xmlns:a16="http://schemas.microsoft.com/office/drawing/2014/main" id="{995A2F05-9EF9-BBE5-EE03-72AD0C75A27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305" y="6067948"/>
              <a:ext cx="4354501" cy="1971122"/>
            </a:xfrm>
            <a:prstGeom prst="rect">
              <a:avLst/>
            </a:prstGeom>
          </p:spPr>
        </p:pic>
        <p:sp>
          <p:nvSpPr>
            <p:cNvPr id="36" name="object 16">
              <a:extLst>
                <a:ext uri="{FF2B5EF4-FFF2-40B4-BE49-F238E27FC236}">
                  <a16:creationId xmlns:a16="http://schemas.microsoft.com/office/drawing/2014/main" id="{1203C078-DEBE-4F4C-1D1C-5BD0CACE8333}"/>
                </a:ext>
              </a:extLst>
            </p:cNvPr>
            <p:cNvSpPr/>
            <p:nvPr/>
          </p:nvSpPr>
          <p:spPr>
            <a:xfrm>
              <a:off x="649308" y="6067948"/>
              <a:ext cx="4352925" cy="1970405"/>
            </a:xfrm>
            <a:custGeom>
              <a:avLst/>
              <a:gdLst/>
              <a:ahLst/>
              <a:cxnLst/>
              <a:rect l="l" t="t" r="r" b="b"/>
              <a:pathLst>
                <a:path w="4352925" h="1970404">
                  <a:moveTo>
                    <a:pt x="0" y="0"/>
                  </a:moveTo>
                  <a:lnTo>
                    <a:pt x="4352919" y="0"/>
                  </a:lnTo>
                  <a:lnTo>
                    <a:pt x="4352919" y="1970405"/>
                  </a:lnTo>
                  <a:lnTo>
                    <a:pt x="0" y="1970405"/>
                  </a:lnTo>
                  <a:lnTo>
                    <a:pt x="0" y="0"/>
                  </a:lnTo>
                  <a:close/>
                </a:path>
              </a:pathLst>
            </a:custGeom>
            <a:ln w="761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731520"/>
              <a:endParaRPr sz="144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object 38">
            <a:extLst>
              <a:ext uri="{FF2B5EF4-FFF2-40B4-BE49-F238E27FC236}">
                <a16:creationId xmlns:a16="http://schemas.microsoft.com/office/drawing/2014/main" id="{743AD6A3-022F-E574-6CB3-8923DCB92867}"/>
              </a:ext>
            </a:extLst>
          </p:cNvPr>
          <p:cNvSpPr txBox="1"/>
          <p:nvPr/>
        </p:nvSpPr>
        <p:spPr>
          <a:xfrm>
            <a:off x="6022000" y="7655567"/>
            <a:ext cx="1511300" cy="360099"/>
          </a:xfrm>
          <a:prstGeom prst="rect">
            <a:avLst/>
          </a:prstGeom>
        </p:spPr>
        <p:txBody>
          <a:bodyPr vert="horz" wrap="square" lIns="0" tIns="9144" rIns="0" bIns="0" rtlCol="0">
            <a:spAutoFit/>
          </a:bodyPr>
          <a:lstStyle/>
          <a:p>
            <a:pPr marL="10160" defTabSz="731520">
              <a:spcBef>
                <a:spcPts val="72"/>
              </a:spcBef>
            </a:pPr>
            <a:r>
              <a:rPr sz="2280" b="1" kern="0" spc="-224" dirty="0">
                <a:solidFill>
                  <a:srgbClr val="1B3D8F"/>
                </a:solidFill>
                <a:latin typeface="Trebuchet MS"/>
                <a:cs typeface="Trebuchet MS"/>
              </a:rPr>
              <a:t>App</a:t>
            </a:r>
            <a:r>
              <a:rPr sz="2280" b="1" kern="0" spc="-316" dirty="0">
                <a:solidFill>
                  <a:srgbClr val="1B3D8F"/>
                </a:solidFill>
                <a:latin typeface="Trebuchet MS"/>
                <a:cs typeface="Trebuchet MS"/>
              </a:rPr>
              <a:t> </a:t>
            </a:r>
            <a:r>
              <a:rPr sz="2280" b="1" kern="0" spc="-128" dirty="0">
                <a:solidFill>
                  <a:srgbClr val="1B3D8F"/>
                </a:solidFill>
                <a:latin typeface="Trebuchet MS"/>
                <a:cs typeface="Trebuchet MS"/>
              </a:rPr>
              <a:t>Anaytics</a:t>
            </a:r>
            <a:endParaRPr sz="228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2176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3A0EA-A1BF-6418-520A-4C61E4228CB9}"/>
              </a:ext>
            </a:extLst>
          </p:cNvPr>
          <p:cNvSpPr txBox="1"/>
          <p:nvPr/>
        </p:nvSpPr>
        <p:spPr>
          <a:xfrm>
            <a:off x="669073" y="702527"/>
            <a:ext cx="10303727" cy="11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350" dirty="0">
                <a:solidFill>
                  <a:schemeClr val="bg1"/>
                </a:solidFill>
                <a:latin typeface="Fraunces Medium" panose="020B0604020202020204" charset="0"/>
              </a:rPr>
              <a:t>Organizational Gains:</a:t>
            </a:r>
          </a:p>
          <a:p>
            <a:pPr>
              <a:buNone/>
            </a:pPr>
            <a:endParaRPr lang="en-US" sz="1650" b="1" dirty="0">
              <a:solidFill>
                <a:schemeClr val="bg1"/>
              </a:solidFill>
              <a:latin typeface="Epilogue" panose="020B0604020202020204" charset="0"/>
            </a:endParaRPr>
          </a:p>
          <a:p>
            <a:pPr>
              <a:buNone/>
            </a:pPr>
            <a:endParaRPr lang="en-US" sz="1650" b="1" dirty="0">
              <a:solidFill>
                <a:schemeClr val="bg1"/>
              </a:solidFill>
              <a:latin typeface="Epilogue" panose="020B060402020202020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B96D64-9F3C-DFEC-F2C1-A25A4DCF0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111659"/>
              </p:ext>
            </p:extLst>
          </p:nvPr>
        </p:nvGraphicFramePr>
        <p:xfrm>
          <a:off x="669073" y="1818217"/>
          <a:ext cx="12617450" cy="2651760"/>
        </p:xfrm>
        <a:graphic>
          <a:graphicData uri="http://schemas.openxmlformats.org/drawingml/2006/table">
            <a:tbl>
              <a:tblPr/>
              <a:tblGrid>
                <a:gridCol w="6308725">
                  <a:extLst>
                    <a:ext uri="{9D8B030D-6E8A-4147-A177-3AD203B41FA5}">
                      <a16:colId xmlns:a16="http://schemas.microsoft.com/office/drawing/2014/main" val="966699741"/>
                    </a:ext>
                  </a:extLst>
                </a:gridCol>
                <a:gridCol w="6308725">
                  <a:extLst>
                    <a:ext uri="{9D8B030D-6E8A-4147-A177-3AD203B41FA5}">
                      <a16:colId xmlns:a16="http://schemas.microsoft.com/office/drawing/2014/main" val="26529392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📊 Metric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Gain with AI agents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906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Faster response time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</a:rPr>
                        <a:t>From 2–5 mins avg human queue → instant (0–2 sec)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225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</a:rPr>
                        <a:t>Call handling capacity</a:t>
                      </a:r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</a:rPr>
                        <a:t>3–5X more calls without adding staff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403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Agent cost savings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</a:rPr>
                        <a:t>~20–40% lower cost on routine queries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420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chemeClr val="bg1"/>
                          </a:solidFill>
                        </a:rPr>
                        <a:t>Lead conversion uplift</a:t>
                      </a:r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10–20% more conversions due to instant, 24/7 handling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599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Customer satisfaction (CSAT)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+15–25% higher for first-contact resolution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083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Abandonment reduction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Up to 50% fewer hang-ups from long hold times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566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6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56EBED-80A4-75E9-A63A-928597EF6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123435"/>
              </p:ext>
            </p:extLst>
          </p:nvPr>
        </p:nvGraphicFramePr>
        <p:xfrm>
          <a:off x="1006475" y="713678"/>
          <a:ext cx="12617450" cy="6724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3490">
                  <a:extLst>
                    <a:ext uri="{9D8B030D-6E8A-4147-A177-3AD203B41FA5}">
                      <a16:colId xmlns:a16="http://schemas.microsoft.com/office/drawing/2014/main" val="801136126"/>
                    </a:ext>
                  </a:extLst>
                </a:gridCol>
                <a:gridCol w="2523490">
                  <a:extLst>
                    <a:ext uri="{9D8B030D-6E8A-4147-A177-3AD203B41FA5}">
                      <a16:colId xmlns:a16="http://schemas.microsoft.com/office/drawing/2014/main" val="3985735454"/>
                    </a:ext>
                  </a:extLst>
                </a:gridCol>
                <a:gridCol w="2523490">
                  <a:extLst>
                    <a:ext uri="{9D8B030D-6E8A-4147-A177-3AD203B41FA5}">
                      <a16:colId xmlns:a16="http://schemas.microsoft.com/office/drawing/2014/main" val="1087930451"/>
                    </a:ext>
                  </a:extLst>
                </a:gridCol>
                <a:gridCol w="2523490">
                  <a:extLst>
                    <a:ext uri="{9D8B030D-6E8A-4147-A177-3AD203B41FA5}">
                      <a16:colId xmlns:a16="http://schemas.microsoft.com/office/drawing/2014/main" val="2409875857"/>
                    </a:ext>
                  </a:extLst>
                </a:gridCol>
                <a:gridCol w="2523490">
                  <a:extLst>
                    <a:ext uri="{9D8B030D-6E8A-4147-A177-3AD203B41FA5}">
                      <a16:colId xmlns:a16="http://schemas.microsoft.com/office/drawing/2014/main" val="4143999001"/>
                    </a:ext>
                  </a:extLst>
                </a:gridCol>
              </a:tblGrid>
              <a:tr h="844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Feature / Capability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Conversia AI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 err="1">
                          <a:effectLst/>
                        </a:rPr>
                        <a:t>Voxtron</a:t>
                      </a:r>
                      <a:r>
                        <a:rPr lang="en-GB" sz="1200" kern="100" dirty="0">
                          <a:effectLst/>
                        </a:rPr>
                        <a:t> 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Verloop.io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Deloitte UAE AI Chatbot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59897575"/>
                  </a:ext>
                </a:extLst>
              </a:tr>
              <a:tr h="1657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AI Call Summarization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✅ Real-time summaries, sent to CRM/email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❌ Not offered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❌ Not native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❌ Not offered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81943158"/>
                  </a:ext>
                </a:extLst>
              </a:tr>
              <a:tr h="844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Lead Qualification (Hot/Warm/Cold)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✅ Built-in, AI-scored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❌ Manual tagging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⚠️ Partially rule-based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❌ Needs integration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91596455"/>
                  </a:ext>
                </a:extLst>
              </a:tr>
              <a:tr h="844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Post-call Follow-ups (WhatsApp/Email)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✅ Automated &amp; personalized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❌ Manual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⚠️ Requires CRM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❌ Custom development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3224174"/>
                  </a:ext>
                </a:extLst>
              </a:tr>
              <a:tr h="844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Custom Branding &amp; Persona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✅ Fully customizable agents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⚠️ Limited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⚠️ Limited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❌ Fixed enterprise models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94938491"/>
                  </a:ext>
                </a:extLst>
              </a:tr>
              <a:tr h="844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SME Friendly Pricing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✅ Tiered pricing from $250/month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❌ Enterprise-only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⚠️ Mid-tier only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❌ Custom, high-budget only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0148101"/>
                  </a:ext>
                </a:extLst>
              </a:tr>
              <a:tr h="844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Voice + WhatsApp Integration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✅ Seamless integration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❌ Separate platforms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⚠️ Via third-party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❌ Voice via IVR, no AI integration</a:t>
                      </a:r>
                      <a:endParaRPr lang="en-GB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936976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BC614E-4378-A6EE-AD25-CE67ECC3805D}"/>
              </a:ext>
            </a:extLst>
          </p:cNvPr>
          <p:cNvSpPr txBox="1"/>
          <p:nvPr/>
        </p:nvSpPr>
        <p:spPr>
          <a:xfrm>
            <a:off x="939568" y="0"/>
            <a:ext cx="4438185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50" dirty="0">
                <a:solidFill>
                  <a:schemeClr val="bg1"/>
                </a:solidFill>
                <a:latin typeface="Fraunces Medium" panose="020B0604020202020204" charset="0"/>
              </a:rPr>
              <a:t>competitors</a:t>
            </a:r>
          </a:p>
        </p:txBody>
      </p:sp>
    </p:spTree>
    <p:extLst>
      <p:ext uri="{BB962C8B-B14F-4D97-AF65-F5344CB8AC3E}">
        <p14:creationId xmlns:p14="http://schemas.microsoft.com/office/powerpoint/2010/main" val="126397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36CDB-720D-66A6-7733-C294F006AA1C}"/>
              </a:ext>
            </a:extLst>
          </p:cNvPr>
          <p:cNvSpPr txBox="1"/>
          <p:nvPr/>
        </p:nvSpPr>
        <p:spPr>
          <a:xfrm>
            <a:off x="638770" y="278780"/>
            <a:ext cx="5059503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50" dirty="0">
                <a:solidFill>
                  <a:schemeClr val="bg1"/>
                </a:solidFill>
                <a:latin typeface="Fraunces Medium" panose="020B0604020202020204" charset="0"/>
              </a:rPr>
              <a:t>Market size</a:t>
            </a: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A5AFA6F6-5C81-B21D-7182-B24F11BB7BFE}"/>
              </a:ext>
            </a:extLst>
          </p:cNvPr>
          <p:cNvSpPr/>
          <p:nvPr/>
        </p:nvSpPr>
        <p:spPr>
          <a:xfrm>
            <a:off x="806038" y="1031082"/>
            <a:ext cx="13352859" cy="364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6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Total Addressable Market size (TAM) $18.4B Global Conversational AI Market</a:t>
            </a:r>
            <a:endParaRPr lang="en-US" sz="165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F2130-6EFF-BCC8-3397-D19CA031121A}"/>
              </a:ext>
            </a:extLst>
          </p:cNvPr>
          <p:cNvSpPr txBox="1"/>
          <p:nvPr/>
        </p:nvSpPr>
        <p:spPr>
          <a:xfrm>
            <a:off x="806038" y="1984632"/>
            <a:ext cx="7315200" cy="43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Estimated </a:t>
            </a:r>
            <a:r>
              <a:rPr lang="en-US" sz="1800" b="1" u="sng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SAM </a:t>
            </a:r>
            <a:r>
              <a:rPr lang="en-US" sz="18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for </a:t>
            </a:r>
            <a:r>
              <a:rPr lang="en-US" sz="1800" dirty="0" err="1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Conversia</a:t>
            </a:r>
            <a:r>
              <a:rPr lang="en-US" sz="18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in GCC $2.2 Billion USD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19D3C-E515-6EB4-F235-B8C3374F2ED4}"/>
              </a:ext>
            </a:extLst>
          </p:cNvPr>
          <p:cNvSpPr txBox="1"/>
          <p:nvPr/>
        </p:nvSpPr>
        <p:spPr>
          <a:xfrm>
            <a:off x="795103" y="1570217"/>
            <a:ext cx="638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BECEF"/>
                </a:solidFill>
                <a:latin typeface="Epilogue" pitchFamily="34" charset="0"/>
              </a:rPr>
              <a:t>Traction in 8 months </a:t>
            </a:r>
            <a:r>
              <a:rPr lang="en-GB" b="1" u="sng" dirty="0">
                <a:solidFill>
                  <a:srgbClr val="EBECEF"/>
                </a:solidFill>
                <a:latin typeface="Epilogue" pitchFamily="34" charset="0"/>
              </a:rPr>
              <a:t>$40k </a:t>
            </a:r>
            <a:r>
              <a:rPr lang="en-GB" dirty="0">
                <a:solidFill>
                  <a:srgbClr val="EBECEF"/>
                </a:solidFill>
                <a:latin typeface="Epilogue" pitchFamily="34" charset="0"/>
              </a:rPr>
              <a:t>from Europe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7E6098-406E-2AF3-FE31-F3737CBACD10}"/>
              </a:ext>
            </a:extLst>
          </p:cNvPr>
          <p:cNvSpPr/>
          <p:nvPr/>
        </p:nvSpPr>
        <p:spPr>
          <a:xfrm>
            <a:off x="7315200" y="1939550"/>
            <a:ext cx="6196264" cy="58241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D5E8B6-CE39-5D30-C5A8-687EEAD8FAD3}"/>
              </a:ext>
            </a:extLst>
          </p:cNvPr>
          <p:cNvSpPr/>
          <p:nvPr/>
        </p:nvSpPr>
        <p:spPr>
          <a:xfrm>
            <a:off x="8121239" y="3189247"/>
            <a:ext cx="4572078" cy="455909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BB1DB7-0C97-4414-15CA-696F15E36999}"/>
              </a:ext>
            </a:extLst>
          </p:cNvPr>
          <p:cNvSpPr/>
          <p:nvPr/>
        </p:nvSpPr>
        <p:spPr>
          <a:xfrm>
            <a:off x="9023646" y="4612788"/>
            <a:ext cx="2767263" cy="313554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52F8E-76C1-3821-0903-8622827D95BC}"/>
              </a:ext>
            </a:extLst>
          </p:cNvPr>
          <p:cNvSpPr txBox="1"/>
          <p:nvPr/>
        </p:nvSpPr>
        <p:spPr>
          <a:xfrm>
            <a:off x="9123847" y="2418790"/>
            <a:ext cx="163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TAM   $18.4billion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46B5FC-99FC-B636-1936-A9AED83A4178}"/>
              </a:ext>
            </a:extLst>
          </p:cNvPr>
          <p:cNvSpPr txBox="1"/>
          <p:nvPr/>
        </p:nvSpPr>
        <p:spPr>
          <a:xfrm>
            <a:off x="9358294" y="3603085"/>
            <a:ext cx="174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SAM $2.2 billion GCC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E418AA-D818-1CC7-3E8F-9531F4D27DCD}"/>
              </a:ext>
            </a:extLst>
          </p:cNvPr>
          <p:cNvSpPr txBox="1"/>
          <p:nvPr/>
        </p:nvSpPr>
        <p:spPr>
          <a:xfrm>
            <a:off x="9884051" y="5499113"/>
            <a:ext cx="95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SOM $350k</a:t>
            </a:r>
          </a:p>
        </p:txBody>
      </p:sp>
    </p:spTree>
    <p:extLst>
      <p:ext uri="{BB962C8B-B14F-4D97-AF65-F5344CB8AC3E}">
        <p14:creationId xmlns:p14="http://schemas.microsoft.com/office/powerpoint/2010/main" val="145541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C4433-AF18-DE8E-DDC8-DDDDDC34D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F6449F6F-744F-873C-5007-C17B595D83C5}"/>
              </a:ext>
            </a:extLst>
          </p:cNvPr>
          <p:cNvSpPr/>
          <p:nvPr/>
        </p:nvSpPr>
        <p:spPr>
          <a:xfrm>
            <a:off x="754023" y="932140"/>
            <a:ext cx="4993124" cy="538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b="1" u="sng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Go-To-Market Strategy</a:t>
            </a:r>
            <a:endParaRPr lang="en-US" sz="3350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257FAF78-C2CA-5FFD-70E7-30691B22F32F}"/>
              </a:ext>
            </a:extLst>
          </p:cNvPr>
          <p:cNvSpPr/>
          <p:nvPr/>
        </p:nvSpPr>
        <p:spPr>
          <a:xfrm>
            <a:off x="754023" y="1712952"/>
            <a:ext cx="484703" cy="484703"/>
          </a:xfrm>
          <a:prstGeom prst="roundRect">
            <a:avLst>
              <a:gd name="adj" fmla="val 1867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A868069E-2258-4CCD-2031-5E073CED4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47" y="1753255"/>
            <a:ext cx="323136" cy="403979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16C7E150-E746-2CF5-F672-469F0B913B27}"/>
              </a:ext>
            </a:extLst>
          </p:cNvPr>
          <p:cNvSpPr/>
          <p:nvPr/>
        </p:nvSpPr>
        <p:spPr>
          <a:xfrm>
            <a:off x="1454110" y="1787009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Direct Sales</a:t>
            </a:r>
            <a:endParaRPr lang="en-US" sz="21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BC1285BA-B3FB-E019-A15F-263DB51CF4E1}"/>
              </a:ext>
            </a:extLst>
          </p:cNvPr>
          <p:cNvSpPr/>
          <p:nvPr/>
        </p:nvSpPr>
        <p:spPr>
          <a:xfrm>
            <a:off x="1454110" y="2252782"/>
            <a:ext cx="2983230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Target UAE &amp; EU SMEs (real estate, HR, education, logistics)</a:t>
            </a:r>
            <a:endParaRPr lang="en-US" sz="1650" dirty="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12272631-32C5-A430-8720-C99CC8B3264B}"/>
              </a:ext>
            </a:extLst>
          </p:cNvPr>
          <p:cNvSpPr/>
          <p:nvPr/>
        </p:nvSpPr>
        <p:spPr>
          <a:xfrm>
            <a:off x="4706660" y="1712952"/>
            <a:ext cx="484703" cy="484703"/>
          </a:xfrm>
          <a:prstGeom prst="roundRect">
            <a:avLst>
              <a:gd name="adj" fmla="val 1867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EAC75EA8-5624-E5DA-7950-5FBD51A0B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384" y="1753255"/>
            <a:ext cx="323136" cy="403979"/>
          </a:xfrm>
          <a:prstGeom prst="rect">
            <a:avLst/>
          </a:prstGeom>
        </p:spPr>
      </p:pic>
      <p:sp>
        <p:nvSpPr>
          <p:cNvPr id="10" name="Text 5">
            <a:extLst>
              <a:ext uri="{FF2B5EF4-FFF2-40B4-BE49-F238E27FC236}">
                <a16:creationId xmlns:a16="http://schemas.microsoft.com/office/drawing/2014/main" id="{6862A406-47C1-1067-56F4-92C98A52873E}"/>
              </a:ext>
            </a:extLst>
          </p:cNvPr>
          <p:cNvSpPr/>
          <p:nvPr/>
        </p:nvSpPr>
        <p:spPr>
          <a:xfrm>
            <a:off x="5406747" y="1787009"/>
            <a:ext cx="2800112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Channel Partnerships</a:t>
            </a:r>
            <a:endParaRPr lang="en-US" sz="210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E5DA225D-4C2F-1F57-6AD6-E68F2B1ADED4}"/>
              </a:ext>
            </a:extLst>
          </p:cNvPr>
          <p:cNvSpPr/>
          <p:nvPr/>
        </p:nvSpPr>
        <p:spPr>
          <a:xfrm>
            <a:off x="5406747" y="2252782"/>
            <a:ext cx="2983230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Activated via </a:t>
            </a:r>
            <a:r>
              <a:rPr lang="en-US" sz="16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new regional business partnership</a:t>
            </a: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(in negotiation)</a:t>
            </a:r>
            <a:endParaRPr lang="en-US" sz="1650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C7865930-B110-469C-D5E6-998400FE1B85}"/>
              </a:ext>
            </a:extLst>
          </p:cNvPr>
          <p:cNvSpPr/>
          <p:nvPr/>
        </p:nvSpPr>
        <p:spPr>
          <a:xfrm>
            <a:off x="754023" y="3718084"/>
            <a:ext cx="484703" cy="484703"/>
          </a:xfrm>
          <a:prstGeom prst="roundRect">
            <a:avLst>
              <a:gd name="adj" fmla="val 1867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B8736589-6B6B-51E6-1AE6-0900F5B58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47" y="3758386"/>
            <a:ext cx="323136" cy="403979"/>
          </a:xfrm>
          <a:prstGeom prst="rect">
            <a:avLst/>
          </a:prstGeom>
        </p:spPr>
      </p:pic>
      <p:sp>
        <p:nvSpPr>
          <p:cNvPr id="14" name="Text 8">
            <a:extLst>
              <a:ext uri="{FF2B5EF4-FFF2-40B4-BE49-F238E27FC236}">
                <a16:creationId xmlns:a16="http://schemas.microsoft.com/office/drawing/2014/main" id="{E1347CE5-A169-CD4E-C49E-18BA91D14300}"/>
              </a:ext>
            </a:extLst>
          </p:cNvPr>
          <p:cNvSpPr/>
          <p:nvPr/>
        </p:nvSpPr>
        <p:spPr>
          <a:xfrm>
            <a:off x="1454110" y="3792141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Inbound Marketing</a:t>
            </a:r>
            <a:endParaRPr lang="en-US" sz="2100" dirty="0"/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090EE831-1329-AB85-2228-4A4045915B65}"/>
              </a:ext>
            </a:extLst>
          </p:cNvPr>
          <p:cNvSpPr/>
          <p:nvPr/>
        </p:nvSpPr>
        <p:spPr>
          <a:xfrm>
            <a:off x="1454110" y="4257913"/>
            <a:ext cx="2983230" cy="1379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SEO-rich content, multilingual demo campaigns, targeted LinkedIn outreach</a:t>
            </a:r>
            <a:endParaRPr lang="en-US" sz="1650" dirty="0"/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04AD2B12-31C8-0022-F3FE-59EFABD4D2D1}"/>
              </a:ext>
            </a:extLst>
          </p:cNvPr>
          <p:cNvSpPr/>
          <p:nvPr/>
        </p:nvSpPr>
        <p:spPr>
          <a:xfrm>
            <a:off x="4706660" y="3718084"/>
            <a:ext cx="484703" cy="484703"/>
          </a:xfrm>
          <a:prstGeom prst="roundRect">
            <a:avLst>
              <a:gd name="adj" fmla="val 1867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7" name="Image 4" descr="preencoded.png">
            <a:extLst>
              <a:ext uri="{FF2B5EF4-FFF2-40B4-BE49-F238E27FC236}">
                <a16:creationId xmlns:a16="http://schemas.microsoft.com/office/drawing/2014/main" id="{896B7215-1C7F-7264-AADA-2037A0630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384" y="3758386"/>
            <a:ext cx="323136" cy="403979"/>
          </a:xfrm>
          <a:prstGeom prst="rect">
            <a:avLst/>
          </a:prstGeom>
        </p:spPr>
      </p:pic>
      <p:sp>
        <p:nvSpPr>
          <p:cNvPr id="18" name="Text 11">
            <a:extLst>
              <a:ext uri="{FF2B5EF4-FFF2-40B4-BE49-F238E27FC236}">
                <a16:creationId xmlns:a16="http://schemas.microsoft.com/office/drawing/2014/main" id="{0FD21EB9-6EF1-7162-14F4-FE7CA1B61362}"/>
              </a:ext>
            </a:extLst>
          </p:cNvPr>
          <p:cNvSpPr/>
          <p:nvPr/>
        </p:nvSpPr>
        <p:spPr>
          <a:xfrm>
            <a:off x="5406747" y="3792141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Event Visibility</a:t>
            </a:r>
            <a:endParaRPr lang="en-US" sz="2100" dirty="0"/>
          </a:p>
        </p:txBody>
      </p:sp>
      <p:sp>
        <p:nvSpPr>
          <p:cNvPr id="19" name="Text 12">
            <a:extLst>
              <a:ext uri="{FF2B5EF4-FFF2-40B4-BE49-F238E27FC236}">
                <a16:creationId xmlns:a16="http://schemas.microsoft.com/office/drawing/2014/main" id="{AB723AAA-FA0E-0FBF-8E7B-B8F4B191B3F1}"/>
              </a:ext>
            </a:extLst>
          </p:cNvPr>
          <p:cNvSpPr/>
          <p:nvPr/>
        </p:nvSpPr>
        <p:spPr>
          <a:xfrm>
            <a:off x="5406747" y="4257913"/>
            <a:ext cx="2983230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Presenting at GISEC 2025 and innovation showcases in Dubai</a:t>
            </a:r>
            <a:endParaRPr lang="en-US" sz="1650" dirty="0"/>
          </a:p>
        </p:txBody>
      </p:sp>
      <p:sp>
        <p:nvSpPr>
          <p:cNvPr id="20" name="Shape 13">
            <a:extLst>
              <a:ext uri="{FF2B5EF4-FFF2-40B4-BE49-F238E27FC236}">
                <a16:creationId xmlns:a16="http://schemas.microsoft.com/office/drawing/2014/main" id="{D5424678-2F0B-08A3-CE1A-2382D4B32114}"/>
              </a:ext>
            </a:extLst>
          </p:cNvPr>
          <p:cNvSpPr/>
          <p:nvPr/>
        </p:nvSpPr>
        <p:spPr>
          <a:xfrm>
            <a:off x="754023" y="6068020"/>
            <a:ext cx="484703" cy="484703"/>
          </a:xfrm>
          <a:prstGeom prst="roundRect">
            <a:avLst>
              <a:gd name="adj" fmla="val 1867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21" name="Image 5" descr="preencoded.png">
            <a:extLst>
              <a:ext uri="{FF2B5EF4-FFF2-40B4-BE49-F238E27FC236}">
                <a16:creationId xmlns:a16="http://schemas.microsoft.com/office/drawing/2014/main" id="{61884E12-FD9E-B0C3-1083-994B3B5F4D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747" y="6108323"/>
            <a:ext cx="323136" cy="403979"/>
          </a:xfrm>
          <a:prstGeom prst="rect">
            <a:avLst/>
          </a:prstGeom>
        </p:spPr>
      </p:pic>
      <p:sp>
        <p:nvSpPr>
          <p:cNvPr id="22" name="Text 14">
            <a:extLst>
              <a:ext uri="{FF2B5EF4-FFF2-40B4-BE49-F238E27FC236}">
                <a16:creationId xmlns:a16="http://schemas.microsoft.com/office/drawing/2014/main" id="{F5911DC4-5661-8528-E77F-00F3FFA50175}"/>
              </a:ext>
            </a:extLst>
          </p:cNvPr>
          <p:cNvSpPr/>
          <p:nvPr/>
        </p:nvSpPr>
        <p:spPr>
          <a:xfrm>
            <a:off x="1454110" y="6142077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Referral Growth</a:t>
            </a:r>
            <a:endParaRPr lang="en-US" sz="2100" dirty="0"/>
          </a:p>
        </p:txBody>
      </p:sp>
      <p:sp>
        <p:nvSpPr>
          <p:cNvPr id="23" name="Text 15">
            <a:extLst>
              <a:ext uri="{FF2B5EF4-FFF2-40B4-BE49-F238E27FC236}">
                <a16:creationId xmlns:a16="http://schemas.microsoft.com/office/drawing/2014/main" id="{5B2D2837-8F17-1964-7FC3-6064896775C0}"/>
              </a:ext>
            </a:extLst>
          </p:cNvPr>
          <p:cNvSpPr/>
          <p:nvPr/>
        </p:nvSpPr>
        <p:spPr>
          <a:xfrm>
            <a:off x="1454110" y="6607850"/>
            <a:ext cx="6935867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Launching client-led referral incentives for fast, low-cost expansion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2883067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1302</Words>
  <Application>Microsoft Macintosh PowerPoint</Application>
  <PresentationFormat>Custom</PresentationFormat>
  <Paragraphs>254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Fraunces Medium</vt:lpstr>
      <vt:lpstr>Epilogue</vt:lpstr>
      <vt:lpstr>Trebuchet MS</vt:lpstr>
      <vt:lpstr>Office Theme</vt:lpstr>
      <vt:lpstr>Microsoft Excel 97-2004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rakhshan zulfiqaar</cp:lastModifiedBy>
  <cp:revision>24</cp:revision>
  <dcterms:created xsi:type="dcterms:W3CDTF">2025-05-14T13:27:30Z</dcterms:created>
  <dcterms:modified xsi:type="dcterms:W3CDTF">2025-10-07T16:29:34Z</dcterms:modified>
</cp:coreProperties>
</file>